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2" r:id="rId1"/>
  </p:sldMasterIdLst>
  <p:notesMasterIdLst>
    <p:notesMasterId r:id="rId28"/>
  </p:notesMasterIdLst>
  <p:sldIdLst>
    <p:sldId id="256" r:id="rId2"/>
    <p:sldId id="365" r:id="rId3"/>
    <p:sldId id="265" r:id="rId4"/>
    <p:sldId id="522" r:id="rId5"/>
    <p:sldId id="266" r:id="rId6"/>
    <p:sldId id="270" r:id="rId7"/>
    <p:sldId id="510" r:id="rId8"/>
    <p:sldId id="517" r:id="rId9"/>
    <p:sldId id="518" r:id="rId10"/>
    <p:sldId id="519" r:id="rId11"/>
    <p:sldId id="259" r:id="rId12"/>
    <p:sldId id="450" r:id="rId13"/>
    <p:sldId id="514" r:id="rId14"/>
    <p:sldId id="523" r:id="rId15"/>
    <p:sldId id="501" r:id="rId16"/>
    <p:sldId id="524" r:id="rId17"/>
    <p:sldId id="525" r:id="rId18"/>
    <p:sldId id="526" r:id="rId19"/>
    <p:sldId id="527" r:id="rId20"/>
    <p:sldId id="503" r:id="rId21"/>
    <p:sldId id="499" r:id="rId22"/>
    <p:sldId id="500" r:id="rId23"/>
    <p:sldId id="498" r:id="rId24"/>
    <p:sldId id="492" r:id="rId25"/>
    <p:sldId id="529" r:id="rId26"/>
    <p:sldId id="531" r:id="rId27"/>
  </p:sldIdLst>
  <p:sldSz cx="12192000" cy="6858000"/>
  <p:notesSz cx="6858000" cy="9144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5246" userDrawn="1">
          <p15:clr>
            <a:srgbClr val="A4A3A4"/>
          </p15:clr>
        </p15:guide>
        <p15:guide id="3" orient="horz" pos="2069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정 재호" initials="정재" lastIdx="1" clrIdx="0">
    <p:extLst>
      <p:ext uri="{19B8F6BF-5375-455C-9EA6-DF929625EA0E}">
        <p15:presenceInfo xmlns:p15="http://schemas.microsoft.com/office/powerpoint/2012/main" userId="ddd67af9c481364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6DD"/>
    <a:srgbClr val="FFD966"/>
    <a:srgbClr val="DBDBDB"/>
    <a:srgbClr val="F8CBAD"/>
    <a:srgbClr val="C5E0B4"/>
    <a:srgbClr val="BDD7EE"/>
    <a:srgbClr val="FFE699"/>
    <a:srgbClr val="C68941"/>
    <a:srgbClr val="FF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173" autoAdjust="0"/>
    <p:restoredTop sz="96395" autoAdjust="0"/>
  </p:normalViewPr>
  <p:slideViewPr>
    <p:cSldViewPr snapToGrid="0" showGuides="1">
      <p:cViewPr varScale="1">
        <p:scale>
          <a:sx n="111" d="100"/>
          <a:sy n="111" d="100"/>
        </p:scale>
        <p:origin x="672" y="150"/>
      </p:cViewPr>
      <p:guideLst>
        <p:guide pos="5246"/>
        <p:guide orient="horz" pos="2069"/>
      </p:guideLst>
    </p:cSldViewPr>
  </p:slideViewPr>
  <p:notesTextViewPr>
    <p:cViewPr>
      <p:scale>
        <a:sx n="20" d="100"/>
        <a:sy n="2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C538A972-07EF-4CCE-A167-573DA90D68A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59E4C67-A036-4DB4-866B-6859B7C8DD9D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B001E963-5943-4EAF-8E50-BF51129C0213}" type="datetimeFigureOut">
              <a:rPr lang="ko-KR" altLang="en-US"/>
              <a:pPr>
                <a:defRPr/>
              </a:pPr>
              <a:t>2019-12-29</a:t>
            </a:fld>
            <a:endParaRPr lang="ko-KR" altLang="en-US"/>
          </a:p>
        </p:txBody>
      </p:sp>
      <p:sp>
        <p:nvSpPr>
          <p:cNvPr id="4" name="슬라이드 이미지 개체 틀 3">
            <a:extLst>
              <a:ext uri="{FF2B5EF4-FFF2-40B4-BE49-F238E27FC236}">
                <a16:creationId xmlns:a16="http://schemas.microsoft.com/office/drawing/2014/main" id="{66479A67-131C-434E-B4D1-08C0532DCBC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noProof="0"/>
          </a:p>
        </p:txBody>
      </p:sp>
      <p:sp>
        <p:nvSpPr>
          <p:cNvPr id="5" name="슬라이드 노트 개체 틀 4">
            <a:extLst>
              <a:ext uri="{FF2B5EF4-FFF2-40B4-BE49-F238E27FC236}">
                <a16:creationId xmlns:a16="http://schemas.microsoft.com/office/drawing/2014/main" id="{AF0FF0D4-DAC8-4859-AEC8-4FB19146A6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noProof="0"/>
              <a:t>마스터 텍스트 스타일을 편집하려면 클릭</a:t>
            </a:r>
          </a:p>
          <a:p>
            <a:pPr lvl="1"/>
            <a:r>
              <a:rPr lang="ko-KR" altLang="en-US" noProof="0"/>
              <a:t>두 번째 수준</a:t>
            </a:r>
          </a:p>
          <a:p>
            <a:pPr lvl="2"/>
            <a:r>
              <a:rPr lang="ko-KR" altLang="en-US" noProof="0"/>
              <a:t>세 번째 수준</a:t>
            </a:r>
          </a:p>
          <a:p>
            <a:pPr lvl="3"/>
            <a:r>
              <a:rPr lang="ko-KR" altLang="en-US" noProof="0"/>
              <a:t>네 번째 수준</a:t>
            </a:r>
          </a:p>
          <a:p>
            <a:pPr lvl="4"/>
            <a:r>
              <a:rPr lang="ko-KR" altLang="en-US" noProof="0"/>
              <a:t>다섯 번째 수준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AE8DA39-7252-46CD-9AF0-CD5BC99CCE6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9A00637-E632-4A93-A81F-F533D5234F9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85956D9C-3F47-4DAE-A09B-35B7D7D1A9DF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868695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18287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73401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31337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70545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장르 분석 도 함께 해보는 것이 </a:t>
            </a:r>
            <a:r>
              <a:rPr lang="ko-KR" altLang="en-US" dirty="0" err="1"/>
              <a:t>어떻ㄱ까</a:t>
            </a:r>
            <a:r>
              <a:rPr lang="en-US" altLang="ko-KR" dirty="0"/>
              <a:t>??</a:t>
            </a:r>
            <a:r>
              <a:rPr lang="ko-KR" altLang="en-US" dirty="0"/>
              <a:t>글씨 강조</a:t>
            </a:r>
            <a:endParaRPr lang="en-US" altLang="ko-KR" dirty="0"/>
          </a:p>
          <a:p>
            <a:r>
              <a:rPr lang="ko-KR" altLang="en-US" dirty="0"/>
              <a:t>장르 분석 하자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60468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로그인 팝업 다음 바로 시작화면으로 갈 수 있음</a:t>
            </a:r>
            <a:endParaRPr lang="en-US" altLang="ko-KR" dirty="0"/>
          </a:p>
          <a:p>
            <a:r>
              <a:rPr lang="ko-KR" altLang="en-US" dirty="0"/>
              <a:t>숨겨진 팝업 삭제 종료 설정을 시작화면에서 </a:t>
            </a:r>
            <a:endParaRPr lang="en-US" altLang="ko-KR" dirty="0"/>
          </a:p>
          <a:p>
            <a:r>
              <a:rPr lang="ko-KR" altLang="en-US" dirty="0"/>
              <a:t>클라우드 저장 시점</a:t>
            </a:r>
            <a:endParaRPr lang="en-US" altLang="ko-KR" dirty="0"/>
          </a:p>
          <a:p>
            <a:r>
              <a:rPr lang="ko-KR" altLang="en-US" dirty="0"/>
              <a:t>동일한 기능이라도 시작지점이 다르면 구분을 해주는 것이 좋다</a:t>
            </a:r>
            <a:r>
              <a:rPr lang="en-US" altLang="ko-KR" dirty="0"/>
              <a:t>. </a:t>
            </a:r>
            <a:r>
              <a:rPr lang="ko-KR" altLang="en-US" dirty="0"/>
              <a:t>다음에 읽는 사람이 이해하기 쉽지 않다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양방향 화살표 사용하면 이해하기 어려움</a:t>
            </a:r>
            <a:r>
              <a:rPr lang="en-US" altLang="ko-KR" dirty="0"/>
              <a:t>(1</a:t>
            </a:r>
            <a:r>
              <a:rPr lang="ko-KR" altLang="en-US" dirty="0"/>
              <a:t>대</a:t>
            </a:r>
            <a:r>
              <a:rPr lang="en-US" altLang="ko-KR" dirty="0"/>
              <a:t>1 </a:t>
            </a:r>
            <a:r>
              <a:rPr lang="ko-KR" altLang="en-US" dirty="0"/>
              <a:t>대응에만 사용해야함</a:t>
            </a:r>
            <a:r>
              <a:rPr lang="en-US" altLang="ko-KR" dirty="0"/>
              <a:t>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09467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38139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10373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03252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20639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22810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bg>
      <p:bgPr>
        <a:solidFill>
          <a:srgbClr val="C68941">
            <a:alpha val="8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실내, 자전거, 디스플레이, 테이블이(가) 표시된 사진&#10;&#10;자동 생성된 설명">
            <a:extLst>
              <a:ext uri="{FF2B5EF4-FFF2-40B4-BE49-F238E27FC236}">
                <a16:creationId xmlns:a16="http://schemas.microsoft.com/office/drawing/2014/main" id="{4A443AC4-1175-4DEC-AE56-F5E93287AF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13" r="126"/>
          <a:stretch/>
        </p:blipFill>
        <p:spPr>
          <a:xfrm>
            <a:off x="-1" y="0"/>
            <a:ext cx="4990011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593444" y="1894238"/>
            <a:ext cx="6543903" cy="1556987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50000"/>
              </a:lnSpc>
              <a:defRPr sz="4400" b="1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pPr/>
              <a:t>12/29/2019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5C211CF1-9FE7-4EBB-B296-C13500E3780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807995" y="3625055"/>
            <a:ext cx="4114800" cy="852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50000"/>
              </a:lnSpc>
              <a:buNone/>
              <a:defRPr/>
            </a:lvl1pPr>
          </a:lstStyle>
          <a:p>
            <a:pPr lvl="0"/>
            <a:r>
              <a:rPr lang="ko-KR" altLang="en-US" dirty="0"/>
              <a:t>소제목</a:t>
            </a:r>
          </a:p>
        </p:txBody>
      </p:sp>
    </p:spTree>
    <p:extLst>
      <p:ext uri="{BB962C8B-B14F-4D97-AF65-F5344CB8AC3E}">
        <p14:creationId xmlns:p14="http://schemas.microsoft.com/office/powerpoint/2010/main" val="14115466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pPr/>
              <a:t>12/29/2019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6EB8855-E70C-49B9-A0FF-9F0D300D62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2937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1351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pPr/>
              <a:t>12/29/2019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95746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D7450854-3991-4237-A378-245379E7A5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42937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graphicFrame>
        <p:nvGraphicFramePr>
          <p:cNvPr id="6" name="Google Shape;564;p47">
            <a:extLst>
              <a:ext uri="{FF2B5EF4-FFF2-40B4-BE49-F238E27FC236}">
                <a16:creationId xmlns:a16="http://schemas.microsoft.com/office/drawing/2014/main" id="{6DA87EF4-EFAA-4FB3-A7FF-6E59CAF5ED37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258837597"/>
              </p:ext>
            </p:extLst>
          </p:nvPr>
        </p:nvGraphicFramePr>
        <p:xfrm>
          <a:off x="434753" y="1434423"/>
          <a:ext cx="11309717" cy="400342"/>
        </p:xfrm>
        <a:graphic>
          <a:graphicData uri="http://schemas.openxmlformats.org/drawingml/2006/table">
            <a:tbl>
              <a:tblPr/>
              <a:tblGrid>
                <a:gridCol w="1127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381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90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51486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0034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2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맑은 고딕"/>
                          <a:cs typeface="Gill Sans"/>
                          <a:sym typeface="Gill Sans"/>
                        </a:rPr>
                        <a:t>화면 이름</a:t>
                      </a: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2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2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화면 설명</a:t>
                      </a:r>
                      <a:endParaRPr sz="12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2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006A7877-08CA-4A50-B47E-B76FC33FD4AB}"/>
              </a:ext>
            </a:extLst>
          </p:cNvPr>
          <p:cNvSpPr/>
          <p:nvPr userDrawn="1"/>
        </p:nvSpPr>
        <p:spPr>
          <a:xfrm>
            <a:off x="1256938" y="1971395"/>
            <a:ext cx="702400" cy="2302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Scene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9" name="모서리가 둥근 사각형 설명선 15">
            <a:extLst>
              <a:ext uri="{FF2B5EF4-FFF2-40B4-BE49-F238E27FC236}">
                <a16:creationId xmlns:a16="http://schemas.microsoft.com/office/drawing/2014/main" id="{6783037F-A6A6-478B-A7E2-2DF749B6DFE2}"/>
              </a:ext>
            </a:extLst>
          </p:cNvPr>
          <p:cNvSpPr/>
          <p:nvPr userDrawn="1"/>
        </p:nvSpPr>
        <p:spPr>
          <a:xfrm>
            <a:off x="5097430" y="1971407"/>
            <a:ext cx="610760" cy="230220"/>
          </a:xfrm>
          <a:prstGeom prst="wedgeRoundRectCallout">
            <a:avLst>
              <a:gd name="adj1" fmla="val -33156"/>
              <a:gd name="adj2" fmla="val 86233"/>
              <a:gd name="adj3" fmla="val 16667"/>
            </a:avLst>
          </a:prstGeom>
          <a:solidFill>
            <a:schemeClr val="accent3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 err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툴팁</a:t>
            </a:r>
            <a:endParaRPr lang="ko-KR" altLang="en-US" sz="8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1582F47-8110-4B11-A002-E161B234F97C}"/>
              </a:ext>
            </a:extLst>
          </p:cNvPr>
          <p:cNvSpPr/>
          <p:nvPr userDrawn="1"/>
        </p:nvSpPr>
        <p:spPr>
          <a:xfrm>
            <a:off x="2872888" y="1984654"/>
            <a:ext cx="639152" cy="20372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버튼</a:t>
            </a:r>
          </a:p>
        </p:txBody>
      </p:sp>
      <p:sp>
        <p:nvSpPr>
          <p:cNvPr id="11" name="모서리가 둥근 직사각형 20">
            <a:extLst>
              <a:ext uri="{FF2B5EF4-FFF2-40B4-BE49-F238E27FC236}">
                <a16:creationId xmlns:a16="http://schemas.microsoft.com/office/drawing/2014/main" id="{5D6140A9-13A9-4EC6-8F26-04D27A81437A}"/>
              </a:ext>
            </a:extLst>
          </p:cNvPr>
          <p:cNvSpPr/>
          <p:nvPr userDrawn="1"/>
        </p:nvSpPr>
        <p:spPr>
          <a:xfrm>
            <a:off x="4381402" y="1972306"/>
            <a:ext cx="610760" cy="228423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팝업 창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3C81374-2853-464A-9AD3-2BCA94EFFD03}"/>
              </a:ext>
            </a:extLst>
          </p:cNvPr>
          <p:cNvSpPr/>
          <p:nvPr userDrawn="1"/>
        </p:nvSpPr>
        <p:spPr>
          <a:xfrm>
            <a:off x="2057486" y="1984654"/>
            <a:ext cx="691522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텍스트 필드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3CD286C-FF44-4331-8414-FC0A8D2AA1DE}"/>
              </a:ext>
            </a:extLst>
          </p:cNvPr>
          <p:cNvSpPr/>
          <p:nvPr userDrawn="1"/>
        </p:nvSpPr>
        <p:spPr>
          <a:xfrm>
            <a:off x="3627562" y="1984357"/>
            <a:ext cx="638318" cy="20432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비활성 버튼</a:t>
            </a:r>
          </a:p>
        </p:txBody>
      </p:sp>
      <p:sp>
        <p:nvSpPr>
          <p:cNvPr id="14" name="모서리가 둥근 직사각형 23">
            <a:extLst>
              <a:ext uri="{FF2B5EF4-FFF2-40B4-BE49-F238E27FC236}">
                <a16:creationId xmlns:a16="http://schemas.microsoft.com/office/drawing/2014/main" id="{F28503A8-008B-4868-989B-BA55DF247CF8}"/>
              </a:ext>
            </a:extLst>
          </p:cNvPr>
          <p:cNvSpPr/>
          <p:nvPr userDrawn="1"/>
        </p:nvSpPr>
        <p:spPr>
          <a:xfrm>
            <a:off x="434752" y="1908394"/>
            <a:ext cx="8480648" cy="400051"/>
          </a:xfrm>
          <a:prstGeom prst="roundRect">
            <a:avLst>
              <a:gd name="adj" fmla="val 2125"/>
            </a:avLst>
          </a:prstGeom>
          <a:noFill/>
          <a:ln w="31750">
            <a:solidFill>
              <a:schemeClr val="accent4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CC905CA-821B-4A67-83D6-49B5568AA962}"/>
              </a:ext>
            </a:extLst>
          </p:cNvPr>
          <p:cNvSpPr/>
          <p:nvPr userDrawn="1"/>
        </p:nvSpPr>
        <p:spPr>
          <a:xfrm>
            <a:off x="467268" y="2010626"/>
            <a:ext cx="803541" cy="2560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50" b="1" dirty="0">
                <a:solidFill>
                  <a:schemeClr val="tx1"/>
                </a:solidFill>
              </a:rPr>
              <a:t>도형 설명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612AB50-F96B-4AF5-9945-ED5D2F9A5156}"/>
              </a:ext>
            </a:extLst>
          </p:cNvPr>
          <p:cNvSpPr/>
          <p:nvPr userDrawn="1"/>
        </p:nvSpPr>
        <p:spPr>
          <a:xfrm>
            <a:off x="5813458" y="1984654"/>
            <a:ext cx="691522" cy="20372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탭 활성화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D9DDB4E-1D8D-4DC8-B765-0CA170F14E90}"/>
              </a:ext>
            </a:extLst>
          </p:cNvPr>
          <p:cNvSpPr/>
          <p:nvPr userDrawn="1"/>
        </p:nvSpPr>
        <p:spPr>
          <a:xfrm>
            <a:off x="7387797" y="1984654"/>
            <a:ext cx="639152" cy="2037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슬라이드</a:t>
            </a:r>
          </a:p>
        </p:txBody>
      </p:sp>
      <p:sp>
        <p:nvSpPr>
          <p:cNvPr id="20" name="내용 개체 틀 19">
            <a:extLst>
              <a:ext uri="{FF2B5EF4-FFF2-40B4-BE49-F238E27FC236}">
                <a16:creationId xmlns:a16="http://schemas.microsoft.com/office/drawing/2014/main" id="{1A8DA9CF-B594-4885-8317-D47A8CBFE6A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21086" y="2871762"/>
            <a:ext cx="5769503" cy="308794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22" name="내용 개체 틀 21">
            <a:extLst>
              <a:ext uri="{FF2B5EF4-FFF2-40B4-BE49-F238E27FC236}">
                <a16:creationId xmlns:a16="http://schemas.microsoft.com/office/drawing/2014/main" id="{CC86E0AE-84AD-4649-92E1-47FC6F08C931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965491" y="1908394"/>
            <a:ext cx="2778979" cy="308794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24" name="내용 개체 틀 23">
            <a:extLst>
              <a:ext uri="{FF2B5EF4-FFF2-40B4-BE49-F238E27FC236}">
                <a16:creationId xmlns:a16="http://schemas.microsoft.com/office/drawing/2014/main" id="{5DAF2242-B4FB-4102-B407-5A2AC17F5525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608138" y="1435100"/>
            <a:ext cx="1584326" cy="40005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50000"/>
              </a:lnSpc>
              <a:buNone/>
              <a:defRPr sz="1400"/>
            </a:lvl1pPr>
          </a:lstStyle>
          <a:p>
            <a:pPr lvl="0"/>
            <a:endParaRPr lang="ko-KR" altLang="en-US" dirty="0"/>
          </a:p>
        </p:txBody>
      </p:sp>
      <p:sp>
        <p:nvSpPr>
          <p:cNvPr id="25" name="내용 개체 틀 23">
            <a:extLst>
              <a:ext uri="{FF2B5EF4-FFF2-40B4-BE49-F238E27FC236}">
                <a16:creationId xmlns:a16="http://schemas.microsoft.com/office/drawing/2014/main" id="{DE17CAE8-6594-4D7C-A84E-0F5C97AF079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65880" y="1435100"/>
            <a:ext cx="7399070" cy="40005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50000"/>
              </a:lnSpc>
              <a:buNone/>
              <a:defRPr sz="1400"/>
            </a:lvl1pPr>
          </a:lstStyle>
          <a:p>
            <a:pPr lvl="0"/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63B45F2C-997F-441F-B48A-BF8087DA237D}"/>
              </a:ext>
            </a:extLst>
          </p:cNvPr>
          <p:cNvSpPr/>
          <p:nvPr userDrawn="1"/>
        </p:nvSpPr>
        <p:spPr>
          <a:xfrm>
            <a:off x="8130254" y="1984654"/>
            <a:ext cx="691522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이미지 필드</a:t>
            </a:r>
          </a:p>
        </p:txBody>
      </p:sp>
      <p:sp>
        <p:nvSpPr>
          <p:cNvPr id="29" name="내용 개체 틀 19">
            <a:extLst>
              <a:ext uri="{FF2B5EF4-FFF2-40B4-BE49-F238E27FC236}">
                <a16:creationId xmlns:a16="http://schemas.microsoft.com/office/drawing/2014/main" id="{68F98968-429D-41BE-9236-D570141821A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965491" y="5120638"/>
            <a:ext cx="2778979" cy="122888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C272DC-B259-4C38-B2A4-AC8AC08AC41A}"/>
              </a:ext>
            </a:extLst>
          </p:cNvPr>
          <p:cNvSpPr/>
          <p:nvPr userDrawn="1"/>
        </p:nvSpPr>
        <p:spPr>
          <a:xfrm>
            <a:off x="434752" y="2481943"/>
            <a:ext cx="8480648" cy="386758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7038AAFA-710E-4A29-824B-F6DD769DF59D}"/>
              </a:ext>
            </a:extLst>
          </p:cNvPr>
          <p:cNvCxnSpPr>
            <a:cxnSpLocks/>
            <a:stCxn id="2" idx="0"/>
            <a:endCxn id="2" idx="2"/>
          </p:cNvCxnSpPr>
          <p:nvPr userDrawn="1"/>
        </p:nvCxnSpPr>
        <p:spPr>
          <a:xfrm>
            <a:off x="4675076" y="2481943"/>
            <a:ext cx="0" cy="38675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8A3E34CC-135B-4A7E-805E-0CE650E90A40}"/>
              </a:ext>
            </a:extLst>
          </p:cNvPr>
          <p:cNvCxnSpPr>
            <a:cxnSpLocks/>
            <a:stCxn id="2" idx="1"/>
            <a:endCxn id="2" idx="3"/>
          </p:cNvCxnSpPr>
          <p:nvPr userDrawn="1"/>
        </p:nvCxnSpPr>
        <p:spPr>
          <a:xfrm>
            <a:off x="434752" y="4415734"/>
            <a:ext cx="84806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3B61D09-5D24-4C05-98EF-08F11B782578}"/>
              </a:ext>
            </a:extLst>
          </p:cNvPr>
          <p:cNvSpPr/>
          <p:nvPr userDrawn="1"/>
        </p:nvSpPr>
        <p:spPr>
          <a:xfrm>
            <a:off x="6608285" y="1984654"/>
            <a:ext cx="691522" cy="20372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탭 비활성화</a:t>
            </a:r>
          </a:p>
        </p:txBody>
      </p:sp>
    </p:spTree>
    <p:extLst>
      <p:ext uri="{BB962C8B-B14F-4D97-AF65-F5344CB8AC3E}">
        <p14:creationId xmlns:p14="http://schemas.microsoft.com/office/powerpoint/2010/main" val="33681834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D7450854-3991-4237-A378-245379E7A5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9038" y="76836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graphicFrame>
        <p:nvGraphicFramePr>
          <p:cNvPr id="6" name="Google Shape;564;p47">
            <a:extLst>
              <a:ext uri="{FF2B5EF4-FFF2-40B4-BE49-F238E27FC236}">
                <a16:creationId xmlns:a16="http://schemas.microsoft.com/office/drawing/2014/main" id="{6DA87EF4-EFAA-4FB3-A7FF-6E59CAF5ED37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2076542486"/>
              </p:ext>
            </p:extLst>
          </p:nvPr>
        </p:nvGraphicFramePr>
        <p:xfrm>
          <a:off x="434753" y="733664"/>
          <a:ext cx="11309717" cy="400342"/>
        </p:xfrm>
        <a:graphic>
          <a:graphicData uri="http://schemas.openxmlformats.org/drawingml/2006/table">
            <a:tbl>
              <a:tblPr/>
              <a:tblGrid>
                <a:gridCol w="1127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381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90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51486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0034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2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맑은 고딕"/>
                          <a:cs typeface="Gill Sans"/>
                          <a:sym typeface="Gill Sans"/>
                        </a:rPr>
                        <a:t>화면 이름</a:t>
                      </a: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2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2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화면 설명</a:t>
                      </a:r>
                      <a:endParaRPr sz="12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2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006A7877-08CA-4A50-B47E-B76FC33FD4AB}"/>
              </a:ext>
            </a:extLst>
          </p:cNvPr>
          <p:cNvSpPr/>
          <p:nvPr userDrawn="1"/>
        </p:nvSpPr>
        <p:spPr>
          <a:xfrm>
            <a:off x="1256937" y="1282129"/>
            <a:ext cx="975515" cy="2302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씬</a:t>
            </a:r>
          </a:p>
        </p:txBody>
      </p:sp>
      <p:sp>
        <p:nvSpPr>
          <p:cNvPr id="9" name="모서리가 둥근 사각형 설명선 15">
            <a:extLst>
              <a:ext uri="{FF2B5EF4-FFF2-40B4-BE49-F238E27FC236}">
                <a16:creationId xmlns:a16="http://schemas.microsoft.com/office/drawing/2014/main" id="{6783037F-A6A6-478B-A7E2-2DF749B6DFE2}"/>
              </a:ext>
            </a:extLst>
          </p:cNvPr>
          <p:cNvSpPr/>
          <p:nvPr userDrawn="1"/>
        </p:nvSpPr>
        <p:spPr>
          <a:xfrm>
            <a:off x="6461178" y="1282141"/>
            <a:ext cx="848243" cy="230220"/>
          </a:xfrm>
          <a:prstGeom prst="wedgeRoundRectCallout">
            <a:avLst>
              <a:gd name="adj1" fmla="val -33156"/>
              <a:gd name="adj2" fmla="val 86233"/>
              <a:gd name="adj3" fmla="val 16667"/>
            </a:avLst>
          </a:prstGeom>
          <a:solidFill>
            <a:schemeClr val="accent3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 err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툴팁</a:t>
            </a:r>
            <a:endParaRPr lang="ko-KR" altLang="en-US" sz="105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1582F47-8110-4B11-A002-E161B234F97C}"/>
              </a:ext>
            </a:extLst>
          </p:cNvPr>
          <p:cNvSpPr/>
          <p:nvPr userDrawn="1"/>
        </p:nvSpPr>
        <p:spPr>
          <a:xfrm>
            <a:off x="3452811" y="1295388"/>
            <a:ext cx="887674" cy="20372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버튼</a:t>
            </a:r>
          </a:p>
        </p:txBody>
      </p:sp>
      <p:sp>
        <p:nvSpPr>
          <p:cNvPr id="11" name="모서리가 둥근 직사각형 20">
            <a:extLst>
              <a:ext uri="{FF2B5EF4-FFF2-40B4-BE49-F238E27FC236}">
                <a16:creationId xmlns:a16="http://schemas.microsoft.com/office/drawing/2014/main" id="{5D6140A9-13A9-4EC6-8F26-04D27A81437A}"/>
              </a:ext>
            </a:extLst>
          </p:cNvPr>
          <p:cNvSpPr/>
          <p:nvPr userDrawn="1"/>
        </p:nvSpPr>
        <p:spPr>
          <a:xfrm>
            <a:off x="5486953" y="1283040"/>
            <a:ext cx="848243" cy="228423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팝업 창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3C81374-2853-464A-9AD3-2BCA94EFFD03}"/>
              </a:ext>
            </a:extLst>
          </p:cNvPr>
          <p:cNvSpPr/>
          <p:nvPr userDrawn="1"/>
        </p:nvSpPr>
        <p:spPr>
          <a:xfrm>
            <a:off x="2362428" y="1295388"/>
            <a:ext cx="960407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텍스트 필드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3CD286C-FF44-4331-8414-FC0A8D2AA1DE}"/>
              </a:ext>
            </a:extLst>
          </p:cNvPr>
          <p:cNvSpPr/>
          <p:nvPr userDrawn="1"/>
        </p:nvSpPr>
        <p:spPr>
          <a:xfrm>
            <a:off x="4470461" y="1295091"/>
            <a:ext cx="886516" cy="20432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비활성 버튼</a:t>
            </a:r>
          </a:p>
        </p:txBody>
      </p:sp>
      <p:sp>
        <p:nvSpPr>
          <p:cNvPr id="14" name="모서리가 둥근 직사각형 23">
            <a:extLst>
              <a:ext uri="{FF2B5EF4-FFF2-40B4-BE49-F238E27FC236}">
                <a16:creationId xmlns:a16="http://schemas.microsoft.com/office/drawing/2014/main" id="{F28503A8-008B-4868-989B-BA55DF247CF8}"/>
              </a:ext>
            </a:extLst>
          </p:cNvPr>
          <p:cNvSpPr/>
          <p:nvPr userDrawn="1"/>
        </p:nvSpPr>
        <p:spPr>
          <a:xfrm>
            <a:off x="434752" y="1207635"/>
            <a:ext cx="11289980" cy="400051"/>
          </a:xfrm>
          <a:prstGeom prst="roundRect">
            <a:avLst>
              <a:gd name="adj" fmla="val 2125"/>
            </a:avLst>
          </a:prstGeom>
          <a:noFill/>
          <a:ln w="31750">
            <a:solidFill>
              <a:schemeClr val="accent4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CC905CA-821B-4A67-83D6-49B5568AA962}"/>
              </a:ext>
            </a:extLst>
          </p:cNvPr>
          <p:cNvSpPr/>
          <p:nvPr userDrawn="1"/>
        </p:nvSpPr>
        <p:spPr>
          <a:xfrm>
            <a:off x="467268" y="1309867"/>
            <a:ext cx="803541" cy="2560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50" b="1" dirty="0">
                <a:solidFill>
                  <a:schemeClr val="tx1"/>
                </a:solidFill>
              </a:rPr>
              <a:t>도형 설명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612AB50-F96B-4AF5-9945-ED5D2F9A5156}"/>
              </a:ext>
            </a:extLst>
          </p:cNvPr>
          <p:cNvSpPr/>
          <p:nvPr userDrawn="1"/>
        </p:nvSpPr>
        <p:spPr>
          <a:xfrm>
            <a:off x="7435965" y="1295388"/>
            <a:ext cx="960407" cy="20372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탭 활성화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D9DDB4E-1D8D-4DC8-B765-0CA170F14E90}"/>
              </a:ext>
            </a:extLst>
          </p:cNvPr>
          <p:cNvSpPr/>
          <p:nvPr userDrawn="1"/>
        </p:nvSpPr>
        <p:spPr>
          <a:xfrm>
            <a:off x="9609867" y="1295388"/>
            <a:ext cx="887674" cy="2037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슬라이드</a:t>
            </a:r>
          </a:p>
        </p:txBody>
      </p:sp>
      <p:sp>
        <p:nvSpPr>
          <p:cNvPr id="20" name="내용 개체 틀 19">
            <a:extLst>
              <a:ext uri="{FF2B5EF4-FFF2-40B4-BE49-F238E27FC236}">
                <a16:creationId xmlns:a16="http://schemas.microsoft.com/office/drawing/2014/main" id="{1A8DA9CF-B594-4885-8317-D47A8CBFE6A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127918" y="2479402"/>
            <a:ext cx="5769503" cy="308794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22" name="내용 개체 틀 21">
            <a:extLst>
              <a:ext uri="{FF2B5EF4-FFF2-40B4-BE49-F238E27FC236}">
                <a16:creationId xmlns:a16="http://schemas.microsoft.com/office/drawing/2014/main" id="{CC86E0AE-84AD-4649-92E1-47FC6F08C931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7590587" y="1788224"/>
            <a:ext cx="4153883" cy="287110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24" name="내용 개체 틀 23">
            <a:extLst>
              <a:ext uri="{FF2B5EF4-FFF2-40B4-BE49-F238E27FC236}">
                <a16:creationId xmlns:a16="http://schemas.microsoft.com/office/drawing/2014/main" id="{5DAF2242-B4FB-4102-B407-5A2AC17F5525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608138" y="734341"/>
            <a:ext cx="1584326" cy="40005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50000"/>
              </a:lnSpc>
              <a:buNone/>
              <a:defRPr sz="1400"/>
            </a:lvl1pPr>
          </a:lstStyle>
          <a:p>
            <a:pPr lvl="0"/>
            <a:endParaRPr lang="ko-KR" altLang="en-US" dirty="0"/>
          </a:p>
        </p:txBody>
      </p:sp>
      <p:sp>
        <p:nvSpPr>
          <p:cNvPr id="25" name="내용 개체 틀 23">
            <a:extLst>
              <a:ext uri="{FF2B5EF4-FFF2-40B4-BE49-F238E27FC236}">
                <a16:creationId xmlns:a16="http://schemas.microsoft.com/office/drawing/2014/main" id="{DE17CAE8-6594-4D7C-A84E-0F5C97AF079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65880" y="734341"/>
            <a:ext cx="7399070" cy="40005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50000"/>
              </a:lnSpc>
              <a:buNone/>
              <a:defRPr sz="1400"/>
            </a:lvl1pPr>
          </a:lstStyle>
          <a:p>
            <a:pPr lvl="0"/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63B45F2C-997F-441F-B48A-BF8087DA237D}"/>
              </a:ext>
            </a:extLst>
          </p:cNvPr>
          <p:cNvSpPr/>
          <p:nvPr userDrawn="1"/>
        </p:nvSpPr>
        <p:spPr>
          <a:xfrm>
            <a:off x="10624085" y="1295388"/>
            <a:ext cx="960407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이미지 필드</a:t>
            </a:r>
          </a:p>
        </p:txBody>
      </p:sp>
      <p:sp>
        <p:nvSpPr>
          <p:cNvPr id="29" name="내용 개체 틀 19">
            <a:extLst>
              <a:ext uri="{FF2B5EF4-FFF2-40B4-BE49-F238E27FC236}">
                <a16:creationId xmlns:a16="http://schemas.microsoft.com/office/drawing/2014/main" id="{68F98968-429D-41BE-9236-D570141821A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590587" y="4729182"/>
            <a:ext cx="4153883" cy="147411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C272DC-B259-4C38-B2A4-AC8AC08AC41A}"/>
              </a:ext>
            </a:extLst>
          </p:cNvPr>
          <p:cNvSpPr/>
          <p:nvPr userDrawn="1"/>
        </p:nvSpPr>
        <p:spPr>
          <a:xfrm>
            <a:off x="434752" y="2089583"/>
            <a:ext cx="7155837" cy="386758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7038AAFA-710E-4A29-824B-F6DD769DF59D}"/>
              </a:ext>
            </a:extLst>
          </p:cNvPr>
          <p:cNvCxnSpPr>
            <a:cxnSpLocks/>
            <a:stCxn id="2" idx="0"/>
            <a:endCxn id="2" idx="2"/>
          </p:cNvCxnSpPr>
          <p:nvPr userDrawn="1"/>
        </p:nvCxnSpPr>
        <p:spPr>
          <a:xfrm>
            <a:off x="4012671" y="2089583"/>
            <a:ext cx="0" cy="38675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8A3E34CC-135B-4A7E-805E-0CE650E90A40}"/>
              </a:ext>
            </a:extLst>
          </p:cNvPr>
          <p:cNvCxnSpPr>
            <a:cxnSpLocks/>
            <a:stCxn id="2" idx="1"/>
            <a:endCxn id="2" idx="3"/>
          </p:cNvCxnSpPr>
          <p:nvPr userDrawn="1"/>
        </p:nvCxnSpPr>
        <p:spPr>
          <a:xfrm>
            <a:off x="434752" y="4023374"/>
            <a:ext cx="715583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3B61D09-5D24-4C05-98EF-08F11B782578}"/>
              </a:ext>
            </a:extLst>
          </p:cNvPr>
          <p:cNvSpPr/>
          <p:nvPr userDrawn="1"/>
        </p:nvSpPr>
        <p:spPr>
          <a:xfrm>
            <a:off x="8522916" y="1295388"/>
            <a:ext cx="960407" cy="20372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탭 비활성화</a:t>
            </a:r>
          </a:p>
        </p:txBody>
      </p:sp>
    </p:spTree>
    <p:extLst>
      <p:ext uri="{BB962C8B-B14F-4D97-AF65-F5344CB8AC3E}">
        <p14:creationId xmlns:p14="http://schemas.microsoft.com/office/powerpoint/2010/main" val="8384910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pPr/>
              <a:t>12/29/2019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09486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B0C44AD6-3595-47A8-94E1-B6FB72D3A1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7460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06560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pPr/>
              <a:t>12/29/2019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950652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pPr/>
              <a:t>12/29/2019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231547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46368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pPr/>
              <a:t>12/29/2019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59507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DB52B359-6387-45D2-B6E0-A50D172645B3}"/>
              </a:ext>
            </a:extLst>
          </p:cNvPr>
          <p:cNvSpPr/>
          <p:nvPr userDrawn="1"/>
        </p:nvSpPr>
        <p:spPr>
          <a:xfrm>
            <a:off x="373147" y="837910"/>
            <a:ext cx="1472511" cy="1828800"/>
          </a:xfrm>
          <a:prstGeom prst="roundRect">
            <a:avLst>
              <a:gd name="adj" fmla="val 4741"/>
            </a:avLst>
          </a:prstGeom>
          <a:solidFill>
            <a:srgbClr val="FFF6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9" name="Title 1">
            <a:extLst>
              <a:ext uri="{FF2B5EF4-FFF2-40B4-BE49-F238E27FC236}">
                <a16:creationId xmlns:a16="http://schemas.microsoft.com/office/drawing/2014/main" id="{4B6F14B5-A0E0-47AD-8659-8F939BDF2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8035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18" name="표 개체 틀 17"/>
          <p:cNvSpPr>
            <a:spLocks noGrp="1"/>
          </p:cNvSpPr>
          <p:nvPr>
            <p:ph type="tbl" sz="quarter" idx="13"/>
          </p:nvPr>
        </p:nvSpPr>
        <p:spPr>
          <a:xfrm>
            <a:off x="343924" y="3919085"/>
            <a:ext cx="4373219" cy="1001258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19" name="표 개체 틀 17"/>
          <p:cNvSpPr>
            <a:spLocks noGrp="1"/>
          </p:cNvSpPr>
          <p:nvPr>
            <p:ph type="tbl" sz="quarter" idx="14"/>
          </p:nvPr>
        </p:nvSpPr>
        <p:spPr>
          <a:xfrm>
            <a:off x="343924" y="2801484"/>
            <a:ext cx="4373219" cy="98674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20" name="표 개체 틀 17"/>
          <p:cNvSpPr>
            <a:spLocks noGrp="1"/>
          </p:cNvSpPr>
          <p:nvPr>
            <p:ph type="tbl" sz="quarter" idx="15"/>
          </p:nvPr>
        </p:nvSpPr>
        <p:spPr>
          <a:xfrm>
            <a:off x="4872381" y="3033712"/>
            <a:ext cx="6898705" cy="1915659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22" name="표 개체 틀 17"/>
          <p:cNvSpPr>
            <a:spLocks noGrp="1"/>
          </p:cNvSpPr>
          <p:nvPr>
            <p:ph type="tbl" sz="quarter" idx="16"/>
          </p:nvPr>
        </p:nvSpPr>
        <p:spPr>
          <a:xfrm>
            <a:off x="4910875" y="813026"/>
            <a:ext cx="6898705" cy="204628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23" name="표 개체 틀 17"/>
          <p:cNvSpPr>
            <a:spLocks noGrp="1"/>
          </p:cNvSpPr>
          <p:nvPr>
            <p:ph type="tbl" sz="quarter" idx="17"/>
          </p:nvPr>
        </p:nvSpPr>
        <p:spPr>
          <a:xfrm>
            <a:off x="333830" y="5109030"/>
            <a:ext cx="11437258" cy="870856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76809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199" y="1405731"/>
            <a:ext cx="5562601" cy="217567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4573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pPr/>
              <a:t>12/29/2019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319980D-D383-4A48-B01F-D628C1844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8" y="642937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7F7CDF5-D5A0-4CBE-A1E3-CCFA381BD5E4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57198" y="3717132"/>
            <a:ext cx="5562601" cy="217567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8775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199" y="841709"/>
            <a:ext cx="4371175" cy="217567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199" y="1405731"/>
            <a:ext cx="5562601" cy="217567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pPr/>
              <a:t>12/29/2019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319980D-D383-4A48-B01F-D628C1844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369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7F7CDF5-D5A0-4CBE-A1E3-CCFA381BD5E4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57199" y="3161656"/>
            <a:ext cx="4371176" cy="217567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716F219F-7E94-4FE5-B5ED-17E48BB2FBAE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6172200" y="3717132"/>
            <a:ext cx="5562600" cy="217567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EEDE2DC-A018-4E63-B8B2-EE8BC6D9A9FE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4926649" y="841709"/>
            <a:ext cx="4371175" cy="217567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BBC779E1-1778-4973-A21E-42331269C55F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4926649" y="3140868"/>
            <a:ext cx="4371175" cy="217567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3945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199" y="1258887"/>
            <a:ext cx="5562601" cy="232251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197" y="3632993"/>
            <a:ext cx="11277603" cy="258207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pPr/>
              <a:t>12/29/2019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319980D-D383-4A48-B01F-D628C1844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7" y="642937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7F7CDF5-D5A0-4CBE-A1E3-CCFA381BD5E4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172199" y="1254919"/>
            <a:ext cx="5562601" cy="232251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81034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pPr/>
              <a:t>12/29/2019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319980D-D383-4A48-B01F-D628C1844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7" y="642937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6AC4289-9F51-446E-8159-38AD6BEB3F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100" y="1270000"/>
            <a:ext cx="11315700" cy="49149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10252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pPr/>
              <a:t>12/29/2019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6AC4289-9F51-446E-8159-38AD6BEB3F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100" y="3673475"/>
            <a:ext cx="11315700" cy="25114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E8454DD-A9F9-40A2-A4A9-D609BEB35B71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19100" y="765353"/>
            <a:ext cx="11315700" cy="290812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50046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pPr/>
              <a:t>12/29/2019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319980D-D383-4A48-B01F-D628C1844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7" y="642937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11" name="텍스트 개체 틀 2">
            <a:extLst>
              <a:ext uri="{FF2B5EF4-FFF2-40B4-BE49-F238E27FC236}">
                <a16:creationId xmlns:a16="http://schemas.microsoft.com/office/drawing/2014/main" id="{755F1805-225C-4793-91F5-42034BB694B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5568" y="3411898"/>
            <a:ext cx="5625376" cy="286067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200"/>
            </a:lvl1pPr>
          </a:lstStyle>
          <a:p>
            <a:pPr lvl="0"/>
            <a:r>
              <a:rPr lang="ko-KR" altLang="en-US" dirty="0"/>
              <a:t>변경시스템</a:t>
            </a:r>
          </a:p>
        </p:txBody>
      </p:sp>
      <p:sp>
        <p:nvSpPr>
          <p:cNvPr id="12" name="텍스트 개체 틀 2">
            <a:extLst>
              <a:ext uri="{FF2B5EF4-FFF2-40B4-BE49-F238E27FC236}">
                <a16:creationId xmlns:a16="http://schemas.microsoft.com/office/drawing/2014/main" id="{1FA61591-46B7-4507-B2EB-1056A27692E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43274" y="3411898"/>
            <a:ext cx="5624945" cy="286067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200"/>
            </a:lvl1pPr>
          </a:lstStyle>
          <a:p>
            <a:pPr lvl="0"/>
            <a:r>
              <a:rPr lang="ko-KR" altLang="en-US" dirty="0"/>
              <a:t>기존 시스템</a:t>
            </a:r>
          </a:p>
        </p:txBody>
      </p:sp>
      <p:sp>
        <p:nvSpPr>
          <p:cNvPr id="13" name="내용 개체 틀 9">
            <a:extLst>
              <a:ext uri="{FF2B5EF4-FFF2-40B4-BE49-F238E27FC236}">
                <a16:creationId xmlns:a16="http://schemas.microsoft.com/office/drawing/2014/main" id="{478C6C13-2795-46A9-81A3-0D17BD48BE74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434367" y="1201380"/>
            <a:ext cx="5653088" cy="216582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ko-KR" altLang="en-US" dirty="0"/>
              <a:t>그림</a:t>
            </a:r>
            <a:r>
              <a:rPr lang="en-US" altLang="ko-KR" dirty="0"/>
              <a:t>&lt;</a:t>
            </a:r>
            <a:r>
              <a:rPr lang="ko-KR" altLang="en-US" dirty="0"/>
              <a:t>표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14" name="내용 개체 틀 9">
            <a:extLst>
              <a:ext uri="{FF2B5EF4-FFF2-40B4-BE49-F238E27FC236}">
                <a16:creationId xmlns:a16="http://schemas.microsoft.com/office/drawing/2014/main" id="{47379FD2-3AEF-45EB-83E0-40CD8EE44989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097621" y="1201380"/>
            <a:ext cx="5653088" cy="216582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ko-KR" altLang="en-US" dirty="0"/>
              <a:t>그림</a:t>
            </a:r>
            <a:r>
              <a:rPr lang="en-US" altLang="ko-KR" dirty="0"/>
              <a:t>&lt;</a:t>
            </a:r>
            <a:r>
              <a:rPr lang="ko-KR" altLang="en-US" dirty="0"/>
              <a:t>표</a:t>
            </a:r>
            <a:r>
              <a:rPr lang="en-US" altLang="ko-KR" dirty="0"/>
              <a:t>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041725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2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A6689D09-6813-4FCA-BF82-426299613A6D}"/>
              </a:ext>
            </a:extLst>
          </p:cNvPr>
          <p:cNvSpPr/>
          <p:nvPr userDrawn="1"/>
        </p:nvSpPr>
        <p:spPr>
          <a:xfrm>
            <a:off x="0" y="0"/>
            <a:ext cx="12192000" cy="647700"/>
          </a:xfrm>
          <a:prstGeom prst="rect">
            <a:avLst/>
          </a:prstGeom>
          <a:solidFill>
            <a:srgbClr val="7C5B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 descr="꽃이(가) 표시된 사진&#10;&#10;자동 생성된 설명">
            <a:extLst>
              <a:ext uri="{FF2B5EF4-FFF2-40B4-BE49-F238E27FC236}">
                <a16:creationId xmlns:a16="http://schemas.microsoft.com/office/drawing/2014/main" id="{20D200DC-3377-4FDB-8949-B1FCB81537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29" t="26395" r="7233" b="21468"/>
          <a:stretch/>
        </p:blipFill>
        <p:spPr>
          <a:xfrm>
            <a:off x="0" y="0"/>
            <a:ext cx="786213" cy="581114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FBCC693-54C6-4C08-B9DF-3F6CCAE9774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1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700000">
            <a:off x="11485547" y="-51986"/>
            <a:ext cx="631320" cy="631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56284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96" r:id="rId5"/>
    <p:sldLayoutId id="2147483791" r:id="rId6"/>
    <p:sldLayoutId id="2147483792" r:id="rId7"/>
    <p:sldLayoutId id="2147483793" r:id="rId8"/>
    <p:sldLayoutId id="2147483794" r:id="rId9"/>
    <p:sldLayoutId id="2147483767" r:id="rId10"/>
    <p:sldLayoutId id="2147483768" r:id="rId11"/>
    <p:sldLayoutId id="2147483769" r:id="rId12"/>
    <p:sldLayoutId id="2147483795" r:id="rId13"/>
    <p:sldLayoutId id="2147483770" r:id="rId14"/>
    <p:sldLayoutId id="2147483771" r:id="rId15"/>
    <p:sldLayoutId id="2147483772" r:id="rId16"/>
    <p:sldLayoutId id="2147483773" r:id="rId17"/>
    <p:sldLayoutId id="2147483696" r:id="rId18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1.pn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jpe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3.gif"/><Relationship Id="rId5" Type="http://schemas.openxmlformats.org/officeDocument/2006/relationships/image" Target="../media/image12.gif"/><Relationship Id="rId4" Type="http://schemas.openxmlformats.org/officeDocument/2006/relationships/image" Target="../media/image11.g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7.png"/><Relationship Id="rId4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5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jpg"/><Relationship Id="rId13" Type="http://schemas.microsoft.com/office/2007/relationships/hdphoto" Target="../media/hdphoto3.wdp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12" Type="http://schemas.openxmlformats.org/officeDocument/2006/relationships/image" Target="../media/image56.pn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0.jpg"/><Relationship Id="rId11" Type="http://schemas.openxmlformats.org/officeDocument/2006/relationships/image" Target="../media/image55.png"/><Relationship Id="rId5" Type="http://schemas.openxmlformats.org/officeDocument/2006/relationships/image" Target="../media/image49.jpg"/><Relationship Id="rId15" Type="http://schemas.openxmlformats.org/officeDocument/2006/relationships/image" Target="../media/image58.png"/><Relationship Id="rId10" Type="http://schemas.openxmlformats.org/officeDocument/2006/relationships/image" Target="../media/image54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Relationship Id="rId14" Type="http://schemas.openxmlformats.org/officeDocument/2006/relationships/image" Target="../media/image5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jpeg"/><Relationship Id="rId5" Type="http://schemas.openxmlformats.org/officeDocument/2006/relationships/image" Target="../media/image13.gif"/><Relationship Id="rId4" Type="http://schemas.openxmlformats.org/officeDocument/2006/relationships/image" Target="../media/image12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6" Type="http://schemas.microsoft.com/office/2007/relationships/hdphoto" Target="../media/hdphoto1.wdp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E5B0AC-02DA-493F-831F-82A262BD67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45794" y="1894238"/>
            <a:ext cx="6543903" cy="1556987"/>
          </a:xfrm>
        </p:spPr>
        <p:txBody>
          <a:bodyPr/>
          <a:lstStyle/>
          <a:p>
            <a:r>
              <a:rPr lang="ko-KR" altLang="en-US" sz="2400" dirty="0">
                <a:solidFill>
                  <a:schemeClr val="bg1"/>
                </a:solidFill>
              </a:rPr>
              <a:t>전투에 집중할 수 있는 </a:t>
            </a:r>
            <a:r>
              <a:rPr lang="en-US" altLang="ko-KR" sz="2400" dirty="0">
                <a:solidFill>
                  <a:schemeClr val="bg1"/>
                </a:solidFill>
              </a:rPr>
              <a:t>UI </a:t>
            </a:r>
            <a:r>
              <a:rPr lang="ko-KR" altLang="en-US" sz="2400" dirty="0">
                <a:solidFill>
                  <a:schemeClr val="bg1"/>
                </a:solidFill>
              </a:rPr>
              <a:t>를 위한 설계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26131C1-7FDC-4C5F-9FDD-DEF09B79763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560345" y="3625055"/>
            <a:ext cx="4114800" cy="852488"/>
          </a:xfrm>
        </p:spPr>
        <p:txBody>
          <a:bodyPr/>
          <a:lstStyle/>
          <a:p>
            <a:r>
              <a:rPr lang="ko-KR" altLang="en-US" sz="2000" dirty="0">
                <a:solidFill>
                  <a:schemeClr val="bg1"/>
                </a:solidFill>
              </a:rPr>
              <a:t>작성자 </a:t>
            </a:r>
            <a:r>
              <a:rPr lang="en-US" altLang="ko-KR" sz="2000" dirty="0">
                <a:solidFill>
                  <a:schemeClr val="bg1"/>
                </a:solidFill>
              </a:rPr>
              <a:t>: </a:t>
            </a:r>
            <a:r>
              <a:rPr lang="ko-KR" altLang="en-US" sz="2000" dirty="0">
                <a:solidFill>
                  <a:schemeClr val="bg1"/>
                </a:solidFill>
              </a:rPr>
              <a:t>정 재 호</a:t>
            </a:r>
          </a:p>
        </p:txBody>
      </p:sp>
    </p:spTree>
    <p:extLst>
      <p:ext uri="{BB962C8B-B14F-4D97-AF65-F5344CB8AC3E}">
        <p14:creationId xmlns:p14="http://schemas.microsoft.com/office/powerpoint/2010/main" val="42613004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</a:rPr>
              <a:t>페르소나 설정 및 분석</a:t>
            </a:r>
          </a:p>
        </p:txBody>
      </p:sp>
      <p:graphicFrame>
        <p:nvGraphicFramePr>
          <p:cNvPr id="10" name="표 개체 틀 9"/>
          <p:cNvGraphicFramePr>
            <a:graphicFrameLocks noGrp="1"/>
          </p:cNvGraphicFramePr>
          <p:nvPr>
            <p:ph type="tbl" sz="quarter" idx="13"/>
            <p:extLst>
              <p:ext uri="{D42A27DB-BD31-4B8C-83A1-F6EECF244321}">
                <p14:modId xmlns:p14="http://schemas.microsoft.com/office/powerpoint/2010/main" val="6546667"/>
              </p:ext>
            </p:extLst>
          </p:nvPr>
        </p:nvGraphicFramePr>
        <p:xfrm>
          <a:off x="344488" y="3805238"/>
          <a:ext cx="4371975" cy="8810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71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기존 플레이 게임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선호장르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022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/>
                        <a:t>엔터</a:t>
                      </a:r>
                      <a:r>
                        <a:rPr lang="ko-KR" altLang="en-US" sz="1200" dirty="0"/>
                        <a:t> 더 </a:t>
                      </a:r>
                      <a:r>
                        <a:rPr lang="ko-KR" altLang="en-US" sz="1200" dirty="0" err="1"/>
                        <a:t>건즈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 err="1"/>
                        <a:t>아이작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던 그리드</a:t>
                      </a:r>
                      <a:r>
                        <a:rPr lang="en-US" altLang="ko-KR" sz="1200" dirty="0"/>
                        <a:t> </a:t>
                      </a:r>
                      <a:r>
                        <a:rPr lang="ko-KR" altLang="en-US" sz="1200" dirty="0"/>
                        <a:t>등등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개체 틀 8"/>
          <p:cNvGraphicFramePr>
            <a:graphicFrameLocks noGrp="1"/>
          </p:cNvGraphicFramePr>
          <p:nvPr>
            <p:ph type="tbl" sz="quarter" idx="14"/>
          </p:nvPr>
        </p:nvGraphicFramePr>
        <p:xfrm>
          <a:off x="344488" y="2801938"/>
          <a:ext cx="4371975" cy="8651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71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주 사용 커뮤니티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앱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4347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8" name="표 개체 틀 7"/>
          <p:cNvGraphicFramePr>
            <a:graphicFrameLocks noGrp="1"/>
          </p:cNvGraphicFramePr>
          <p:nvPr>
            <p:ph type="tbl" sz="quarter" idx="16"/>
            <p:extLst>
              <p:ext uri="{D42A27DB-BD31-4B8C-83A1-F6EECF244321}">
                <p14:modId xmlns:p14="http://schemas.microsoft.com/office/powerpoint/2010/main" val="746622654"/>
              </p:ext>
            </p:extLst>
          </p:nvPr>
        </p:nvGraphicFramePr>
        <p:xfrm>
          <a:off x="4910138" y="812800"/>
          <a:ext cx="6899275" cy="2082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99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9210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프로필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요구사항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4688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/>
                        <a:t>어렸을 때부터 게임을 좋아했다</a:t>
                      </a:r>
                      <a:r>
                        <a:rPr lang="en-US" altLang="ko-KR" sz="1200" dirty="0"/>
                        <a:t>. </a:t>
                      </a:r>
                      <a:r>
                        <a:rPr lang="ko-KR" altLang="en-US" sz="1200" dirty="0"/>
                        <a:t>여가 생활을 게임을 하며 보내는 자칭 </a:t>
                      </a:r>
                      <a:r>
                        <a:rPr lang="en-US" altLang="ko-KR" sz="1200" dirty="0"/>
                        <a:t>‘</a:t>
                      </a:r>
                      <a:r>
                        <a:rPr lang="ko-KR" altLang="en-US" sz="1200" dirty="0"/>
                        <a:t>게임 </a:t>
                      </a:r>
                      <a:r>
                        <a:rPr lang="ko-KR" altLang="en-US" sz="1200" dirty="0" err="1"/>
                        <a:t>덕후</a:t>
                      </a:r>
                      <a:r>
                        <a:rPr lang="en-US" altLang="ko-KR" sz="1200" dirty="0"/>
                        <a:t>’</a:t>
                      </a:r>
                      <a:r>
                        <a:rPr lang="ko-KR" altLang="en-US" sz="1200" dirty="0"/>
                        <a:t> 이며 최근에 새롭게 시작할 게임을 찾고 있다</a:t>
                      </a:r>
                      <a:r>
                        <a:rPr lang="en-US" altLang="ko-KR" sz="1200" dirty="0"/>
                        <a:t>. </a:t>
                      </a:r>
                      <a:r>
                        <a:rPr lang="ko-KR" altLang="en-US" sz="1200" dirty="0"/>
                        <a:t>게임을 매우 좋아하기 때문에 거의 모든 장르를 플레이했다</a:t>
                      </a:r>
                      <a:r>
                        <a:rPr lang="en-US" altLang="ko-KR" sz="1200" dirty="0"/>
                        <a:t>. </a:t>
                      </a:r>
                      <a:r>
                        <a:rPr lang="ko-KR" altLang="en-US" sz="1200" dirty="0"/>
                        <a:t>덕분에 </a:t>
                      </a:r>
                      <a:r>
                        <a:rPr lang="ko-KR" altLang="en-US" sz="1200" dirty="0" err="1"/>
                        <a:t>로그라이크</a:t>
                      </a:r>
                      <a:r>
                        <a:rPr lang="ko-KR" altLang="en-US" sz="1200" dirty="0"/>
                        <a:t> 장르에 경험이 많다</a:t>
                      </a:r>
                      <a:r>
                        <a:rPr lang="en-US" altLang="ko-KR" sz="1200" dirty="0"/>
                        <a:t>. </a:t>
                      </a:r>
                      <a:r>
                        <a:rPr lang="ko-KR" altLang="en-US" sz="1200" dirty="0"/>
                        <a:t>최근 회사에서 신규 프로젝트에 참가하게 되어 </a:t>
                      </a:r>
                      <a:r>
                        <a:rPr lang="en-US" altLang="ko-KR" sz="1200" dirty="0"/>
                        <a:t>PC</a:t>
                      </a:r>
                      <a:r>
                        <a:rPr lang="ko-KR" altLang="en-US" sz="1200" dirty="0"/>
                        <a:t>나 콘솔류의 게임을 할 시간이 없어졌다</a:t>
                      </a:r>
                      <a:r>
                        <a:rPr lang="en-US" altLang="ko-KR" sz="1200" dirty="0"/>
                        <a:t>.</a:t>
                      </a:r>
                      <a:r>
                        <a:rPr lang="ko-KR" altLang="en-US" sz="1200" dirty="0"/>
                        <a:t> 모바일에서도 콘솔 만큼의 </a:t>
                      </a:r>
                      <a:r>
                        <a:rPr lang="ko-KR" altLang="en-US" sz="1200" dirty="0" err="1"/>
                        <a:t>조작감</a:t>
                      </a:r>
                      <a:r>
                        <a:rPr lang="ko-KR" altLang="en-US" sz="1200" dirty="0"/>
                        <a:t> 있는 게임을 플레이 선정 기준으로 하고 있다</a:t>
                      </a:r>
                      <a:r>
                        <a:rPr lang="en-US" altLang="ko-KR" sz="1200" dirty="0"/>
                        <a:t>. </a:t>
                      </a:r>
                      <a:r>
                        <a:rPr lang="ko-KR" altLang="en-US" sz="1200" dirty="0"/>
                        <a:t>여러 커뮤니티를 다니며 소통을 하기 때문에 신작 게임의 소식에 바삭하다</a:t>
                      </a:r>
                      <a:r>
                        <a:rPr lang="en-US" altLang="ko-KR" sz="1200" dirty="0"/>
                        <a:t>.</a:t>
                      </a:r>
                      <a:endParaRPr lang="en-US" altLang="ko-KR" sz="1200" spc="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2" name="표 개체 틀 11"/>
          <p:cNvGraphicFramePr>
            <a:graphicFrameLocks noGrp="1"/>
          </p:cNvGraphicFramePr>
          <p:nvPr>
            <p:ph type="tbl" sz="quarter" idx="17"/>
            <p:extLst>
              <p:ext uri="{D42A27DB-BD31-4B8C-83A1-F6EECF244321}">
                <p14:modId xmlns:p14="http://schemas.microsoft.com/office/powerpoint/2010/main" val="1059898964"/>
              </p:ext>
            </p:extLst>
          </p:nvPr>
        </p:nvGraphicFramePr>
        <p:xfrm>
          <a:off x="333374" y="4819650"/>
          <a:ext cx="11452225" cy="12618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80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8241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26183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페르소나 분석</a:t>
                      </a:r>
                    </a:p>
                  </a:txBody>
                  <a:tcPr anchor="ctr"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평소 게임에 대한 기본 지식이 많아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UI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설계 부분에서 기존 다른 게임들의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UI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설계를 참고해 구성한다면 학습에 필요가 없어진다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차별점이 없는 게임의 경우 쉽게 질려 그만둘 우려가 있다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15" name="Picture 4">
            <a:extLst>
              <a:ext uri="{FF2B5EF4-FFF2-40B4-BE49-F238E27FC236}">
                <a16:creationId xmlns:a16="http://schemas.microsoft.com/office/drawing/2014/main" id="{212E3751-50EA-4385-8658-89022D4639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67" r="11567"/>
          <a:stretch/>
        </p:blipFill>
        <p:spPr bwMode="auto">
          <a:xfrm>
            <a:off x="393055" y="801307"/>
            <a:ext cx="146432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 descr="Image result for 네이버 카페">
            <a:extLst>
              <a:ext uri="{FF2B5EF4-FFF2-40B4-BE49-F238E27FC236}">
                <a16:creationId xmlns:a16="http://schemas.microsoft.com/office/drawing/2014/main" id="{F81D48DF-B197-42D4-9CFC-1261864D13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03" t="2225" r="22354" b="-1"/>
          <a:stretch/>
        </p:blipFill>
        <p:spPr bwMode="auto">
          <a:xfrm>
            <a:off x="1153790" y="3227987"/>
            <a:ext cx="360883" cy="371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Ruliweb">
            <a:extLst>
              <a:ext uri="{FF2B5EF4-FFF2-40B4-BE49-F238E27FC236}">
                <a16:creationId xmlns:a16="http://schemas.microsoft.com/office/drawing/2014/main" id="{0E92922C-CB15-45FE-A20B-C370E9235E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2600" y="3227987"/>
            <a:ext cx="371401" cy="371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8" descr="Image result for youtube">
            <a:extLst>
              <a:ext uri="{FF2B5EF4-FFF2-40B4-BE49-F238E27FC236}">
                <a16:creationId xmlns:a16="http://schemas.microsoft.com/office/drawing/2014/main" id="{387C0B15-0CBF-4FFA-AAC6-DCB8E725A5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810" b="31715"/>
          <a:stretch/>
        </p:blipFill>
        <p:spPr bwMode="auto">
          <a:xfrm>
            <a:off x="3113700" y="3227987"/>
            <a:ext cx="1077300" cy="371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3" name="표 2">
            <a:extLst>
              <a:ext uri="{FF2B5EF4-FFF2-40B4-BE49-F238E27FC236}">
                <a16:creationId xmlns:a16="http://schemas.microsoft.com/office/drawing/2014/main" id="{FB11FEC5-E875-485B-A7DB-D6A09FB1A2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4950176"/>
              </p:ext>
            </p:extLst>
          </p:nvPr>
        </p:nvGraphicFramePr>
        <p:xfrm>
          <a:off x="1927914" y="839616"/>
          <a:ext cx="2782919" cy="1873344"/>
        </p:xfrm>
        <a:graphic>
          <a:graphicData uri="http://schemas.openxmlformats.org/drawingml/2006/table">
            <a:tbl>
              <a:tblPr first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875445">
                  <a:extLst>
                    <a:ext uri="{9D8B030D-6E8A-4147-A177-3AD203B41FA5}">
                      <a16:colId xmlns:a16="http://schemas.microsoft.com/office/drawing/2014/main" val="1438293006"/>
                    </a:ext>
                  </a:extLst>
                </a:gridCol>
                <a:gridCol w="1907474">
                  <a:extLst>
                    <a:ext uri="{9D8B030D-6E8A-4147-A177-3AD203B41FA5}">
                      <a16:colId xmlns:a16="http://schemas.microsoft.com/office/drawing/2014/main" val="1456160924"/>
                    </a:ext>
                  </a:extLst>
                </a:gridCol>
              </a:tblGrid>
              <a:tr h="36546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dirty="0">
                          <a:solidFill>
                            <a:sysClr val="windowText" lastClr="000000"/>
                          </a:solidFill>
                        </a:rPr>
                        <a:t>이름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894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dirty="0">
                          <a:solidFill>
                            <a:sysClr val="windowText" lastClr="000000"/>
                          </a:solidFill>
                        </a:rPr>
                        <a:t>김 동광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2118108"/>
                  </a:ext>
                </a:extLst>
              </a:tr>
              <a:tr h="36546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dirty="0">
                          <a:solidFill>
                            <a:sysClr val="windowText" lastClr="000000"/>
                          </a:solidFill>
                        </a:rPr>
                        <a:t>성별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894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dirty="0">
                          <a:solidFill>
                            <a:sysClr val="windowText" lastClr="000000"/>
                          </a:solidFill>
                        </a:rPr>
                        <a:t>남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1595447"/>
                  </a:ext>
                </a:extLst>
              </a:tr>
              <a:tr h="36546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dirty="0">
                          <a:solidFill>
                            <a:sysClr val="windowText" lastClr="000000"/>
                          </a:solidFill>
                        </a:rPr>
                        <a:t>나이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894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solidFill>
                            <a:sysClr val="windowText" lastClr="000000"/>
                          </a:solidFill>
                        </a:rPr>
                        <a:t>32</a:t>
                      </a:r>
                      <a:r>
                        <a:rPr lang="ko-KR" altLang="en-US" sz="1100" b="0" dirty="0">
                          <a:solidFill>
                            <a:sysClr val="windowText" lastClr="000000"/>
                          </a:solidFill>
                        </a:rPr>
                        <a:t>세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9734155"/>
                  </a:ext>
                </a:extLst>
              </a:tr>
              <a:tr h="36546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dirty="0">
                          <a:solidFill>
                            <a:sysClr val="windowText" lastClr="000000"/>
                          </a:solidFill>
                        </a:rPr>
                        <a:t>직업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894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dirty="0">
                          <a:solidFill>
                            <a:sysClr val="windowText" lastClr="000000"/>
                          </a:solidFill>
                        </a:rPr>
                        <a:t>회사원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413220"/>
                  </a:ext>
                </a:extLst>
              </a:tr>
              <a:tr h="366518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50" b="0" dirty="0" err="1">
                          <a:solidFill>
                            <a:sysClr val="windowText" lastClr="000000"/>
                          </a:solidFill>
                        </a:rPr>
                        <a:t>로그라이크</a:t>
                      </a:r>
                      <a:r>
                        <a:rPr lang="ko-KR" altLang="en-US" sz="1050" b="0" dirty="0">
                          <a:solidFill>
                            <a:sysClr val="windowText" lastClr="000000"/>
                          </a:solidFill>
                        </a:rPr>
                        <a:t> 장르 경험</a:t>
                      </a:r>
                      <a:endParaRPr lang="en-US" altLang="ko-KR" sz="105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894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dirty="0">
                          <a:solidFill>
                            <a:sysClr val="windowText" lastClr="000000"/>
                          </a:solidFill>
                        </a:rPr>
                        <a:t>유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7974645"/>
                  </a:ext>
                </a:extLst>
              </a:tr>
            </a:tbl>
          </a:graphicData>
        </a:graphic>
      </p:graphicFrame>
      <p:graphicFrame>
        <p:nvGraphicFramePr>
          <p:cNvPr id="17" name="표 개체 틀 10">
            <a:extLst>
              <a:ext uri="{FF2B5EF4-FFF2-40B4-BE49-F238E27FC236}">
                <a16:creationId xmlns:a16="http://schemas.microsoft.com/office/drawing/2014/main" id="{8115C0EF-BE97-4F1B-91AF-3CD321843BF0}"/>
              </a:ext>
            </a:extLst>
          </p:cNvPr>
          <p:cNvGraphicFramePr>
            <a:graphicFrameLocks noGrp="1"/>
          </p:cNvGraphicFramePr>
          <p:nvPr>
            <p:ph type="tbl" sz="quarter" idx="15"/>
            <p:extLst>
              <p:ext uri="{D42A27DB-BD31-4B8C-83A1-F6EECF244321}">
                <p14:modId xmlns:p14="http://schemas.microsoft.com/office/powerpoint/2010/main" val="3307604604"/>
              </p:ext>
            </p:extLst>
          </p:nvPr>
        </p:nvGraphicFramePr>
        <p:xfrm>
          <a:off x="4872038" y="3033713"/>
          <a:ext cx="6875460" cy="16808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91820">
                  <a:extLst>
                    <a:ext uri="{9D8B030D-6E8A-4147-A177-3AD203B41FA5}">
                      <a16:colId xmlns:a16="http://schemas.microsoft.com/office/drawing/2014/main" val="3782795231"/>
                    </a:ext>
                  </a:extLst>
                </a:gridCol>
                <a:gridCol w="2291820">
                  <a:extLst>
                    <a:ext uri="{9D8B030D-6E8A-4147-A177-3AD203B41FA5}">
                      <a16:colId xmlns:a16="http://schemas.microsoft.com/office/drawing/2014/main" val="795593041"/>
                    </a:ext>
                  </a:extLst>
                </a:gridCol>
                <a:gridCol w="2291820">
                  <a:extLst>
                    <a:ext uri="{9D8B030D-6E8A-4147-A177-3AD203B41FA5}">
                      <a16:colId xmlns:a16="http://schemas.microsoft.com/office/drawing/2014/main" val="3613917651"/>
                    </a:ext>
                  </a:extLst>
                </a:gridCol>
              </a:tblGrid>
              <a:tr h="31169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이용 동기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이용 형태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주요 경험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8268928"/>
                  </a:ext>
                </a:extLst>
              </a:tr>
              <a:tr h="1344937">
                <a:tc>
                  <a:txBody>
                    <a:bodyPr/>
                    <a:lstStyle/>
                    <a:p>
                      <a:pPr marL="85725" indent="-85725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100" dirty="0"/>
                        <a:t>커뮤니티에 플레이 후기 글과 홍보 글을 읽고 플레이를 결심하고 플레이 스토어에 접속했다</a:t>
                      </a:r>
                      <a:r>
                        <a:rPr lang="en-US" altLang="ko-KR" sz="1100" dirty="0"/>
                        <a:t>.</a:t>
                      </a:r>
                      <a:endParaRPr lang="ko-KR" altLang="en-US" sz="11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5725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커뮤니티를 최대한 활용해 기초 지식을 쌓은 후 플레이 했기 때문에 쉽게 게임에 적응할 수 있었다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  <a:endParaRPr lang="en-US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모바일의 단점인 조작의 불편함을 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‘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커스터마이징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’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을 통해 해소 할 수 있는 점을 높게 평가함</a:t>
                      </a:r>
                      <a:endParaRPr lang="en-US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997172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87CAF5-70EA-42B8-865B-667D61C51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802" y="90487"/>
            <a:ext cx="10515600" cy="474663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  <a:latin typeface="+mj-ea"/>
              </a:rPr>
              <a:t>파일 작명 규칙</a:t>
            </a:r>
          </a:p>
        </p:txBody>
      </p:sp>
      <p:graphicFrame>
        <p:nvGraphicFramePr>
          <p:cNvPr id="6" name="표 6">
            <a:extLst>
              <a:ext uri="{FF2B5EF4-FFF2-40B4-BE49-F238E27FC236}">
                <a16:creationId xmlns:a16="http://schemas.microsoft.com/office/drawing/2014/main" id="{991434FB-931A-4CDC-9023-E57B335D508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75617931"/>
              </p:ext>
            </p:extLst>
          </p:nvPr>
        </p:nvGraphicFramePr>
        <p:xfrm>
          <a:off x="419100" y="1241631"/>
          <a:ext cx="11315700" cy="27318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57850">
                  <a:extLst>
                    <a:ext uri="{9D8B030D-6E8A-4147-A177-3AD203B41FA5}">
                      <a16:colId xmlns:a16="http://schemas.microsoft.com/office/drawing/2014/main" val="899305743"/>
                    </a:ext>
                  </a:extLst>
                </a:gridCol>
                <a:gridCol w="5657850">
                  <a:extLst>
                    <a:ext uri="{9D8B030D-6E8A-4147-A177-3AD203B41FA5}">
                      <a16:colId xmlns:a16="http://schemas.microsoft.com/office/drawing/2014/main" val="1153121089"/>
                    </a:ext>
                  </a:extLst>
                </a:gridCol>
              </a:tblGrid>
              <a:tr h="123780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예제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앱 실행 시 필요한 데이터를 로딩 하는 과정에서 출력되는 게임 로딩화면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84606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규칙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예제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8309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화면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_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출력위치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_UI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종류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기능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)_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번호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_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상태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.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확장자</a:t>
                      </a:r>
                      <a:endParaRPr lang="en-US" altLang="ko-KR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Loding_M_Img_01.png     /      Loding_M_Logo_01.png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0352708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marL="88900" indent="-8890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확장자를 제외한 나머지 단어들은 대문자로 시작한다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88900" indent="-8890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출력위치의 경우 두개의 이름을 동시에 사용해야 하는 경우 상하 위치에 대한 알파벳을 가장 앞에 붙이고 좌우를 표기한다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88900" indent="-8890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사용하는 이미지가 다수인 경우 번호를 붙여 표기하고 숫자는 무조건 두 자리 수로 표기한다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1335855"/>
                  </a:ext>
                </a:extLst>
              </a:tr>
            </a:tbl>
          </a:graphicData>
        </a:graphic>
      </p:graphicFrame>
      <p:graphicFrame>
        <p:nvGraphicFramePr>
          <p:cNvPr id="14" name="Google Shape;540;p45">
            <a:extLst>
              <a:ext uri="{FF2B5EF4-FFF2-40B4-BE49-F238E27FC236}">
                <a16:creationId xmlns:a16="http://schemas.microsoft.com/office/drawing/2014/main" id="{65393EAB-417A-4E59-A423-86DA579517A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77333351"/>
              </p:ext>
            </p:extLst>
          </p:nvPr>
        </p:nvGraphicFramePr>
        <p:xfrm>
          <a:off x="419100" y="4097554"/>
          <a:ext cx="11315700" cy="2067903"/>
        </p:xfrm>
        <a:graphic>
          <a:graphicData uri="http://schemas.openxmlformats.org/drawingml/2006/table">
            <a:tbl>
              <a:tblPr/>
              <a:tblGrid>
                <a:gridCol w="17382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625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382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6253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6253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6253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0816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313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4961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256353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0" u="none" strike="noStrike" cap="none" dirty="0">
                          <a:sym typeface="Arial"/>
                        </a:rPr>
                        <a:t>씬</a:t>
                      </a:r>
                      <a:r>
                        <a:rPr lang="ko-KR" sz="1000" b="0" u="none" strike="noStrike" cap="none" dirty="0">
                          <a:sym typeface="Gill Sans"/>
                        </a:rPr>
                        <a:t> </a:t>
                      </a:r>
                      <a:r>
                        <a:rPr lang="ko-KR" sz="1000" b="0" u="none" strike="noStrike" cap="none" dirty="0">
                          <a:sym typeface="Arial"/>
                        </a:rPr>
                        <a:t>위치</a:t>
                      </a:r>
                      <a:endParaRPr sz="1000" b="0" dirty="0"/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0" u="none" strike="noStrike" cap="none" dirty="0">
                          <a:sym typeface="Arial"/>
                        </a:rPr>
                        <a:t>출력</a:t>
                      </a:r>
                      <a:r>
                        <a:rPr lang="ko-KR" sz="1000" b="0" u="none" strike="noStrike" cap="none" dirty="0">
                          <a:sym typeface="Gill Sans"/>
                        </a:rPr>
                        <a:t> </a:t>
                      </a:r>
                      <a:r>
                        <a:rPr lang="ko-KR" sz="1000" b="0" u="none" strike="noStrike" cap="none" dirty="0">
                          <a:sym typeface="Arial"/>
                        </a:rPr>
                        <a:t>위치</a:t>
                      </a:r>
                      <a:endParaRPr sz="1000" b="0" dirty="0"/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altLang="ko-KR" sz="1000" b="0" u="none" strike="noStrike" cap="none" dirty="0">
                          <a:sym typeface="Arial"/>
                        </a:rPr>
                        <a:t>Ui</a:t>
                      </a:r>
                      <a:r>
                        <a:rPr lang="ko-KR" altLang="en-US" sz="1000" b="0" u="none" strike="noStrike" cap="none" dirty="0">
                          <a:sym typeface="Arial"/>
                        </a:rPr>
                        <a:t> 종류</a:t>
                      </a:r>
                      <a:endParaRPr sz="1000" b="0" i="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sz="1000" b="0" u="none" strike="noStrike" cap="none" dirty="0">
                          <a:sym typeface="Arial"/>
                        </a:rPr>
                        <a:t>기능</a:t>
                      </a:r>
                      <a:endParaRPr sz="1000" b="0" dirty="0"/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sz="1000" b="0" u="none" strike="noStrike" cap="none" dirty="0" err="1">
                          <a:sym typeface="Arial"/>
                        </a:rPr>
                        <a:t>확장자</a:t>
                      </a:r>
                      <a:endParaRPr sz="1000" b="0" i="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7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준비화면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sz="1000" b="0" dirty="0" err="1">
                          <a:solidFill>
                            <a:schemeClr val="tx1"/>
                          </a:solidFill>
                        </a:rPr>
                        <a:t>Loding</a:t>
                      </a:r>
                      <a:endParaRPr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0" u="none" strike="noStrike" cap="none" dirty="0">
                          <a:solidFill>
                            <a:schemeClr val="tx1"/>
                          </a:solidFill>
                          <a:sym typeface="Arial"/>
                        </a:rPr>
                        <a:t>상</a:t>
                      </a:r>
                      <a:endParaRPr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sz="10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Top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sz="1000" b="0" u="none" strike="noStrike" cap="none">
                          <a:solidFill>
                            <a:schemeClr val="tx1"/>
                          </a:solidFill>
                          <a:sym typeface="Arial"/>
                        </a:rPr>
                        <a:t>버튼</a:t>
                      </a:r>
                      <a:endParaRPr sz="1000" b="0">
                        <a:solidFill>
                          <a:schemeClr val="tx1"/>
                        </a:solidFill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altLang="ko-KR" sz="1000" b="0" u="none" strike="noStrike" cap="none" dirty="0">
                          <a:solidFill>
                            <a:schemeClr val="tx1"/>
                          </a:solidFill>
                          <a:sym typeface="Arial"/>
                        </a:rPr>
                        <a:t>B</a:t>
                      </a:r>
                      <a:r>
                        <a:rPr lang="ko-KR" sz="1000" b="0" u="none" strike="noStrike" cap="none" dirty="0" err="1">
                          <a:solidFill>
                            <a:schemeClr val="tx1"/>
                          </a:solidFill>
                          <a:sym typeface="Arial"/>
                        </a:rPr>
                        <a:t>tn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sz="1000" b="0" u="none" strike="noStrike" cap="none">
                          <a:solidFill>
                            <a:schemeClr val="tx1"/>
                          </a:solidFill>
                          <a:sym typeface="Arial"/>
                        </a:rPr>
                        <a:t>온</a:t>
                      </a:r>
                      <a:endParaRPr sz="1000" b="0">
                        <a:solidFill>
                          <a:schemeClr val="tx1"/>
                        </a:solidFill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altLang="ko-KR" sz="1000" b="0" u="none" strike="noStrike" cap="none" dirty="0">
                          <a:solidFill>
                            <a:schemeClr val="tx1"/>
                          </a:solidFill>
                          <a:sym typeface="Arial"/>
                        </a:rPr>
                        <a:t>O</a:t>
                      </a:r>
                      <a:r>
                        <a:rPr lang="ko-KR" sz="1000" b="0" u="none" strike="noStrike" cap="none" dirty="0" err="1">
                          <a:solidFill>
                            <a:schemeClr val="tx1"/>
                          </a:solidFill>
                          <a:sym typeface="Arial"/>
                        </a:rPr>
                        <a:t>n</a:t>
                      </a:r>
                      <a:endParaRPr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sz="1000" b="0" u="none" strike="noStrike" cap="none">
                          <a:solidFill>
                            <a:schemeClr val="tx1"/>
                          </a:solidFill>
                          <a:sym typeface="Arial"/>
                        </a:rPr>
                        <a:t>png</a:t>
                      </a:r>
                      <a:endParaRPr sz="1000" b="0" i="0" u="none" strike="noStrike" cap="none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7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시작화면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sz="1000" b="0" dirty="0">
                          <a:solidFill>
                            <a:schemeClr val="tx1"/>
                          </a:solidFill>
                        </a:rPr>
                        <a:t>Strat</a:t>
                      </a:r>
                      <a:endParaRPr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하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altLang="ko-KR" sz="1000" b="0" u="none" strike="noStrike" cap="none" dirty="0">
                          <a:solidFill>
                            <a:schemeClr val="tx1"/>
                          </a:solidFill>
                          <a:sym typeface="Arial"/>
                        </a:rPr>
                        <a:t>Bottom</a:t>
                      </a:r>
                      <a:endParaRPr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sz="1000" b="0" u="none" strike="noStrike" cap="none" dirty="0">
                          <a:solidFill>
                            <a:schemeClr val="tx1"/>
                          </a:solidFill>
                          <a:sym typeface="Arial"/>
                        </a:rPr>
                        <a:t>탭 아이콘</a:t>
                      </a:r>
                      <a:endParaRPr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altLang="ko-KR" sz="1000" b="0" u="none" strike="noStrike" cap="none" dirty="0">
                          <a:solidFill>
                            <a:schemeClr val="tx1"/>
                          </a:solidFill>
                          <a:sym typeface="Arial"/>
                        </a:rPr>
                        <a:t>T</a:t>
                      </a:r>
                      <a:r>
                        <a:rPr lang="ko-KR" sz="1000" b="0" u="none" strike="noStrike" cap="none" dirty="0" err="1">
                          <a:solidFill>
                            <a:schemeClr val="tx1"/>
                          </a:solidFill>
                          <a:sym typeface="Arial"/>
                        </a:rPr>
                        <a:t>icon</a:t>
                      </a:r>
                      <a:endParaRPr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sz="1000" b="0" u="none" strike="noStrike" cap="none" dirty="0">
                          <a:solidFill>
                            <a:schemeClr val="tx1"/>
                          </a:solidFill>
                          <a:sym typeface="Arial"/>
                        </a:rPr>
                        <a:t>오프</a:t>
                      </a:r>
                      <a:endParaRPr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altLang="ko-KR" sz="1000" b="0" u="none" strike="noStrike" cap="none" dirty="0">
                          <a:solidFill>
                            <a:schemeClr val="tx1"/>
                          </a:solidFill>
                          <a:sym typeface="Arial"/>
                        </a:rPr>
                        <a:t>O</a:t>
                      </a:r>
                      <a:r>
                        <a:rPr lang="ko-KR" sz="1000" b="0" u="none" strike="noStrike" cap="none" dirty="0" err="1">
                          <a:solidFill>
                            <a:schemeClr val="tx1"/>
                          </a:solidFill>
                          <a:sym typeface="Arial"/>
                        </a:rPr>
                        <a:t>ff</a:t>
                      </a:r>
                      <a:endParaRPr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19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대기화면</a:t>
                      </a:r>
                      <a:endParaRPr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sz="1000" b="0" dirty="0">
                          <a:solidFill>
                            <a:schemeClr val="tx1"/>
                          </a:solidFill>
                        </a:rPr>
                        <a:t>Waiting</a:t>
                      </a:r>
                      <a:endParaRPr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좌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sz="10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Left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이미지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sz="1000" b="0" i="0" u="none" strike="noStrike" cap="none" dirty="0" err="1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Img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000" b="0" i="0" u="none" strike="noStrike" cap="none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7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전투화면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sz="1000" b="0" dirty="0">
                          <a:solidFill>
                            <a:schemeClr val="tx1"/>
                          </a:solidFill>
                        </a:rPr>
                        <a:t>Battle</a:t>
                      </a:r>
                      <a:endParaRPr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중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sz="10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Center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000" b="0" i="0" u="none" strike="noStrike" cap="none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7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결과화면</a:t>
                      </a:r>
                      <a:endParaRPr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sz="1000" b="0" dirty="0">
                          <a:solidFill>
                            <a:schemeClr val="tx1"/>
                          </a:solidFill>
                        </a:rPr>
                        <a:t>Result</a:t>
                      </a:r>
                      <a:endParaRPr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우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sz="10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Right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7" name="그룹 6">
            <a:extLst>
              <a:ext uri="{FF2B5EF4-FFF2-40B4-BE49-F238E27FC236}">
                <a16:creationId xmlns:a16="http://schemas.microsoft.com/office/drawing/2014/main" id="{BB2ABF8C-1D71-41D2-90BF-1AE92D70AA1C}"/>
              </a:ext>
            </a:extLst>
          </p:cNvPr>
          <p:cNvGrpSpPr/>
          <p:nvPr/>
        </p:nvGrpSpPr>
        <p:grpSpPr>
          <a:xfrm>
            <a:off x="3571251" y="1371600"/>
            <a:ext cx="2248524" cy="1019176"/>
            <a:chOff x="3571251" y="1249550"/>
            <a:chExt cx="2248524" cy="1263276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B1DEB739-BF6E-462B-B566-A1B6F5244E30}"/>
                </a:ext>
              </a:extLst>
            </p:cNvPr>
            <p:cNvSpPr/>
            <p:nvPr/>
          </p:nvSpPr>
          <p:spPr>
            <a:xfrm>
              <a:off x="3571251" y="1249550"/>
              <a:ext cx="2248524" cy="1263276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1B968C3B-C132-4AFA-A184-AA44093552D4}"/>
                </a:ext>
              </a:extLst>
            </p:cNvPr>
            <p:cNvSpPr/>
            <p:nvPr/>
          </p:nvSpPr>
          <p:spPr>
            <a:xfrm>
              <a:off x="4188050" y="1563469"/>
              <a:ext cx="1014925" cy="317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팀 로고</a:t>
              </a:r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32BD97A2-2E22-4550-B42E-3CA9CCF93052}"/>
                </a:ext>
              </a:extLst>
            </p:cNvPr>
            <p:cNvSpPr/>
            <p:nvPr/>
          </p:nvSpPr>
          <p:spPr>
            <a:xfrm>
              <a:off x="4388597" y="1899879"/>
              <a:ext cx="613830" cy="317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로딩 이미지</a:t>
              </a:r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</p:grpSp>
      <p:pic>
        <p:nvPicPr>
          <p:cNvPr id="19" name="그림 18">
            <a:extLst>
              <a:ext uri="{FF2B5EF4-FFF2-40B4-BE49-F238E27FC236}">
                <a16:creationId xmlns:a16="http://schemas.microsoft.com/office/drawing/2014/main" id="{E168E1AB-A2D9-441C-8C07-B5DCA142572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29" b="86857" l="29429" r="70286">
                        <a14:foregroundMark x1="45429" y1="2571" x2="45429" y2="2571"/>
                        <a14:foregroundMark x1="39286" y1="2286" x2="66000" y2="2429"/>
                        <a14:foregroundMark x1="66857" y1="2000" x2="69857" y2="4714"/>
                        <a14:foregroundMark x1="69857" y1="5143" x2="69571" y2="81857"/>
                        <a14:foregroundMark x1="69286" y1="82000" x2="54571" y2="84714"/>
                        <a14:foregroundMark x1="53571" y1="84714" x2="32143" y2="83714"/>
                        <a14:foregroundMark x1="32143" y1="83714" x2="30571" y2="76000"/>
                        <a14:foregroundMark x1="30571" y1="76000" x2="30571" y2="10571"/>
                        <a14:foregroundMark x1="30000" y1="13571" x2="30143" y2="38714"/>
                        <a14:foregroundMark x1="69571" y1="82000" x2="67857" y2="84429"/>
                        <a14:foregroundMark x1="68286" y1="84000" x2="65714" y2="85571"/>
                        <a14:foregroundMark x1="65714" y1="85571" x2="31571" y2="84714"/>
                        <a14:foregroundMark x1="31571" y1="84714" x2="30143" y2="81714"/>
                        <a14:foregroundMark x1="68714" y1="1714" x2="64857" y2="3000"/>
                        <a14:foregroundMark x1="65143" y1="1286" x2="56857" y2="2571"/>
                        <a14:foregroundMark x1="69571" y1="2571" x2="68143" y2="714"/>
                        <a14:foregroundMark x1="68143" y1="714" x2="66857" y2="0"/>
                        <a14:foregroundMark x1="32571" y1="571" x2="30429" y2="2000"/>
                        <a14:foregroundMark x1="30286" y1="2143" x2="29429" y2="4286"/>
                        <a14:backgroundMark x1="55000" y1="19571" x2="45714" y2="21286"/>
                        <a14:backgroundMark x1="44286" y1="22714" x2="45857" y2="31429"/>
                        <a14:backgroundMark x1="55429" y1="20143" x2="57429" y2="25143"/>
                        <a14:backgroundMark x1="58143" y1="25714" x2="58000" y2="33000"/>
                        <a14:backgroundMark x1="57714" y1="33286" x2="54143" y2="37857"/>
                        <a14:backgroundMark x1="54143" y1="37857" x2="60857" y2="42000"/>
                        <a14:backgroundMark x1="61000" y1="42000" x2="62571" y2="44143"/>
                        <a14:backgroundMark x1="62571" y1="44143" x2="62857" y2="47857"/>
                        <a14:backgroundMark x1="62857" y1="47857" x2="37143" y2="49000"/>
                        <a14:backgroundMark x1="37143" y1="49000" x2="37000" y2="43429"/>
                        <a14:backgroundMark x1="37000" y1="43429" x2="44000" y2="38571"/>
                        <a14:backgroundMark x1="44000" y1="38571" x2="43714" y2="33000"/>
                        <a14:backgroundMark x1="43714" y1="33000" x2="40714" y2="29857"/>
                        <a14:backgroundMark x1="40714" y1="29857" x2="41714" y2="26429"/>
                        <a14:backgroundMark x1="41714" y1="25571" x2="45143" y2="16714"/>
                        <a14:backgroundMark x1="45143" y1="16714" x2="54143" y2="18000"/>
                        <a14:backgroundMark x1="54143" y1="18000" x2="55000" y2="19429"/>
                        <a14:backgroundMark x1="63286" y1="60571" x2="52714" y2="58143"/>
                        <a14:backgroundMark x1="52571" y1="58429" x2="51429" y2="67714"/>
                        <a14:backgroundMark x1="51571" y1="67714" x2="51571" y2="67714"/>
                        <a14:backgroundMark x1="51714" y1="67714" x2="60143" y2="71000"/>
                        <a14:backgroundMark x1="60143" y1="71000" x2="63143" y2="60429"/>
                        <a14:backgroundMark x1="49143" y1="63714" x2="42571" y2="59286"/>
                        <a14:backgroundMark x1="42571" y1="59286" x2="36571" y2="62571"/>
                        <a14:backgroundMark x1="36571" y1="62571" x2="39429" y2="69429"/>
                        <a14:backgroundMark x1="39714" y1="69429" x2="45000" y2="69571"/>
                        <a14:backgroundMark x1="45143" y1="69571" x2="48857" y2="63429"/>
                        <a14:backgroundMark x1="56857" y1="19714" x2="58571" y2="22857"/>
                        <a14:backgroundMark x1="58571" y1="22857" x2="56714" y2="25143"/>
                        <a14:backgroundMark x1="56571" y1="19429" x2="53857" y2="19571"/>
                      </a14:backgroundRemoval>
                    </a14:imgEffect>
                  </a14:imgLayer>
                </a14:imgProps>
              </a:ext>
            </a:extLst>
          </a:blip>
          <a:srcRect l="29300" r="29448" b="13260"/>
          <a:stretch/>
        </p:blipFill>
        <p:spPr>
          <a:xfrm rot="16200000">
            <a:off x="4150627" y="708343"/>
            <a:ext cx="1118349" cy="2356866"/>
          </a:xfrm>
          <a:prstGeom prst="rect">
            <a:avLst/>
          </a:prstGeom>
        </p:spPr>
      </p:pic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CA3FA813-A4F9-4923-B768-FCD8E15AA0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9974929"/>
              </p:ext>
            </p:extLst>
          </p:nvPr>
        </p:nvGraphicFramePr>
        <p:xfrm>
          <a:off x="876251" y="1351035"/>
          <a:ext cx="2197968" cy="10417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2656">
                  <a:extLst>
                    <a:ext uri="{9D8B030D-6E8A-4147-A177-3AD203B41FA5}">
                      <a16:colId xmlns:a16="http://schemas.microsoft.com/office/drawing/2014/main" val="719301975"/>
                    </a:ext>
                  </a:extLst>
                </a:gridCol>
                <a:gridCol w="732656">
                  <a:extLst>
                    <a:ext uri="{9D8B030D-6E8A-4147-A177-3AD203B41FA5}">
                      <a16:colId xmlns:a16="http://schemas.microsoft.com/office/drawing/2014/main" val="2895878161"/>
                    </a:ext>
                  </a:extLst>
                </a:gridCol>
                <a:gridCol w="732656">
                  <a:extLst>
                    <a:ext uri="{9D8B030D-6E8A-4147-A177-3AD203B41FA5}">
                      <a16:colId xmlns:a16="http://schemas.microsoft.com/office/drawing/2014/main" val="4058153096"/>
                    </a:ext>
                  </a:extLst>
                </a:gridCol>
              </a:tblGrid>
              <a:tr h="3472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</a:rPr>
                        <a:t>TLeft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89865" marR="89865" marT="44932" marB="449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Top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89865" marR="89865" marT="44932" marB="449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</a:rPr>
                        <a:t>TRight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89865" marR="89865" marT="44932" marB="449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7822877"/>
                  </a:ext>
                </a:extLst>
              </a:tr>
              <a:tr h="3472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Left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89865" marR="89865" marT="44932" marB="449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Center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89865" marR="89865" marT="44932" marB="449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Right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89865" marR="89865" marT="44932" marB="449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7434007"/>
                  </a:ext>
                </a:extLst>
              </a:tr>
              <a:tr h="3472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</a:rPr>
                        <a:t>BLeft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89865" marR="89865" marT="44932" marB="449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Bottom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89865" marR="89865" marT="44932" marB="449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</a:rPr>
                        <a:t>BRight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89865" marR="89865" marT="44932" marB="449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2151797"/>
                  </a:ext>
                </a:extLst>
              </a:tr>
            </a:tbl>
          </a:graphicData>
        </a:graphic>
      </p:graphicFrame>
      <p:pic>
        <p:nvPicPr>
          <p:cNvPr id="20" name="그림 19">
            <a:extLst>
              <a:ext uri="{FF2B5EF4-FFF2-40B4-BE49-F238E27FC236}">
                <a16:creationId xmlns:a16="http://schemas.microsoft.com/office/drawing/2014/main" id="{192ED46F-2C4A-49BD-87E9-82AB8172087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29" b="86857" l="29429" r="70286">
                        <a14:foregroundMark x1="45429" y1="2571" x2="45429" y2="2571"/>
                        <a14:foregroundMark x1="39286" y1="2286" x2="66000" y2="2429"/>
                        <a14:foregroundMark x1="66857" y1="2000" x2="69857" y2="4714"/>
                        <a14:foregroundMark x1="69857" y1="5143" x2="69571" y2="81857"/>
                        <a14:foregroundMark x1="69286" y1="82000" x2="54571" y2="84714"/>
                        <a14:foregroundMark x1="53571" y1="84714" x2="32143" y2="83714"/>
                        <a14:foregroundMark x1="32143" y1="83714" x2="30571" y2="76000"/>
                        <a14:foregroundMark x1="30571" y1="76000" x2="30571" y2="10571"/>
                        <a14:foregroundMark x1="30000" y1="13571" x2="30143" y2="38714"/>
                        <a14:foregroundMark x1="69571" y1="82000" x2="67857" y2="84429"/>
                        <a14:foregroundMark x1="68286" y1="84000" x2="65714" y2="85571"/>
                        <a14:foregroundMark x1="65714" y1="85571" x2="31571" y2="84714"/>
                        <a14:foregroundMark x1="31571" y1="84714" x2="30143" y2="81714"/>
                        <a14:foregroundMark x1="68714" y1="1714" x2="64857" y2="3000"/>
                        <a14:foregroundMark x1="65143" y1="1286" x2="56857" y2="2571"/>
                        <a14:foregroundMark x1="69571" y1="2571" x2="68143" y2="714"/>
                        <a14:foregroundMark x1="68143" y1="714" x2="66857" y2="0"/>
                        <a14:foregroundMark x1="32571" y1="571" x2="30429" y2="2000"/>
                        <a14:foregroundMark x1="30286" y1="2143" x2="29429" y2="4286"/>
                        <a14:backgroundMark x1="55000" y1="19571" x2="45714" y2="21286"/>
                        <a14:backgroundMark x1="44286" y1="22714" x2="45857" y2="31429"/>
                        <a14:backgroundMark x1="55429" y1="20143" x2="57429" y2="25143"/>
                        <a14:backgroundMark x1="58143" y1="25714" x2="58000" y2="33000"/>
                        <a14:backgroundMark x1="57714" y1="33286" x2="54143" y2="37857"/>
                        <a14:backgroundMark x1="54143" y1="37857" x2="60857" y2="42000"/>
                        <a14:backgroundMark x1="61000" y1="42000" x2="62571" y2="44143"/>
                        <a14:backgroundMark x1="62571" y1="44143" x2="62857" y2="47857"/>
                        <a14:backgroundMark x1="62857" y1="47857" x2="37143" y2="49000"/>
                        <a14:backgroundMark x1="37143" y1="49000" x2="37000" y2="43429"/>
                        <a14:backgroundMark x1="37000" y1="43429" x2="44000" y2="38571"/>
                        <a14:backgroundMark x1="44000" y1="38571" x2="43714" y2="33000"/>
                        <a14:backgroundMark x1="43714" y1="33000" x2="40714" y2="29857"/>
                        <a14:backgroundMark x1="40714" y1="29857" x2="41714" y2="26429"/>
                        <a14:backgroundMark x1="41714" y1="25571" x2="45143" y2="16714"/>
                        <a14:backgroundMark x1="45143" y1="16714" x2="54143" y2="18000"/>
                        <a14:backgroundMark x1="54143" y1="18000" x2="55000" y2="19429"/>
                        <a14:backgroundMark x1="63286" y1="60571" x2="52714" y2="58143"/>
                        <a14:backgroundMark x1="52571" y1="58429" x2="51429" y2="67714"/>
                        <a14:backgroundMark x1="51571" y1="67714" x2="51571" y2="67714"/>
                        <a14:backgroundMark x1="51714" y1="67714" x2="60143" y2="71000"/>
                        <a14:backgroundMark x1="60143" y1="71000" x2="63143" y2="60429"/>
                        <a14:backgroundMark x1="49143" y1="63714" x2="42571" y2="59286"/>
                        <a14:backgroundMark x1="42571" y1="59286" x2="36571" y2="62571"/>
                        <a14:backgroundMark x1="36571" y1="62571" x2="39429" y2="69429"/>
                        <a14:backgroundMark x1="39714" y1="69429" x2="45000" y2="69571"/>
                        <a14:backgroundMark x1="45143" y1="69571" x2="48857" y2="63429"/>
                        <a14:backgroundMark x1="56857" y1="19714" x2="58571" y2="22857"/>
                        <a14:backgroundMark x1="58571" y1="22857" x2="56714" y2="25143"/>
                        <a14:backgroundMark x1="56571" y1="19429" x2="53857" y2="19571"/>
                      </a14:backgroundRemoval>
                    </a14:imgEffect>
                  </a14:imgLayer>
                </a14:imgProps>
              </a:ext>
            </a:extLst>
          </a:blip>
          <a:srcRect l="29300" r="29448" b="13260"/>
          <a:stretch/>
        </p:blipFill>
        <p:spPr>
          <a:xfrm rot="16200000">
            <a:off x="1416061" y="702756"/>
            <a:ext cx="1118349" cy="2356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8437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7" name="표 46">
            <a:extLst>
              <a:ext uri="{FF2B5EF4-FFF2-40B4-BE49-F238E27FC236}">
                <a16:creationId xmlns:a16="http://schemas.microsoft.com/office/drawing/2014/main" id="{1073CEDD-AFD7-40E1-8480-3D2EE5A493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7426635"/>
              </p:ext>
            </p:extLst>
          </p:nvPr>
        </p:nvGraphicFramePr>
        <p:xfrm>
          <a:off x="5274031" y="3655374"/>
          <a:ext cx="6338851" cy="2593026"/>
        </p:xfrm>
        <a:graphic>
          <a:graphicData uri="http://schemas.openxmlformats.org/drawingml/2006/table">
            <a:tbl>
              <a:tblPr/>
              <a:tblGrid>
                <a:gridCol w="6338851">
                  <a:extLst>
                    <a:ext uri="{9D8B030D-6E8A-4147-A177-3AD203B41FA5}">
                      <a16:colId xmlns:a16="http://schemas.microsoft.com/office/drawing/2014/main" val="558762238"/>
                    </a:ext>
                  </a:extLst>
                </a:gridCol>
              </a:tblGrid>
              <a:tr h="334076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전체 씬 흐름도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돋움"/>
                      </a:endParaRP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7285017"/>
                  </a:ext>
                </a:extLst>
              </a:tr>
              <a:tr h="2258950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endParaRPr lang="ko-KR" altLang="en-US" sz="1000" b="0" i="0" u="none" strike="noStrike" dirty="0">
                        <a:effectLst/>
                        <a:latin typeface="돋움"/>
                      </a:endParaRP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6993072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57BC8E8A-1AB9-4E00-BED3-2061F61B29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2450239"/>
              </p:ext>
            </p:extLst>
          </p:nvPr>
        </p:nvGraphicFramePr>
        <p:xfrm>
          <a:off x="437742" y="3655374"/>
          <a:ext cx="4758015" cy="2593026"/>
        </p:xfrm>
        <a:graphic>
          <a:graphicData uri="http://schemas.openxmlformats.org/drawingml/2006/table">
            <a:tbl>
              <a:tblPr/>
              <a:tblGrid>
                <a:gridCol w="4758015">
                  <a:extLst>
                    <a:ext uri="{9D8B030D-6E8A-4147-A177-3AD203B41FA5}">
                      <a16:colId xmlns:a16="http://schemas.microsoft.com/office/drawing/2014/main" val="558762238"/>
                    </a:ext>
                  </a:extLst>
                </a:gridCol>
              </a:tblGrid>
              <a:tr h="354651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사용할 컴포넌트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돋움"/>
                      </a:endParaRP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7285017"/>
                  </a:ext>
                </a:extLst>
              </a:tr>
              <a:tr h="2238375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endParaRPr lang="ko-KR" altLang="en-US" sz="1000" b="0" i="0" u="none" strike="noStrike" dirty="0">
                        <a:effectLst/>
                        <a:latin typeface="돋움"/>
                      </a:endParaRP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6993072"/>
                  </a:ext>
                </a:extLst>
              </a:tr>
            </a:tbl>
          </a:graphicData>
        </a:graphic>
      </p:graphicFrame>
      <p:graphicFrame>
        <p:nvGraphicFramePr>
          <p:cNvPr id="2" name="내용 개체 틀 1">
            <a:extLst>
              <a:ext uri="{FF2B5EF4-FFF2-40B4-BE49-F238E27FC236}">
                <a16:creationId xmlns:a16="http://schemas.microsoft.com/office/drawing/2014/main" id="{BA738E6F-21E4-498F-BE5E-59FCDCFC1CE9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057643374"/>
              </p:ext>
            </p:extLst>
          </p:nvPr>
        </p:nvGraphicFramePr>
        <p:xfrm>
          <a:off x="436121" y="893716"/>
          <a:ext cx="11178705" cy="2726542"/>
        </p:xfrm>
        <a:graphic>
          <a:graphicData uri="http://schemas.openxmlformats.org/drawingml/2006/table">
            <a:tbl>
              <a:tblPr/>
              <a:tblGrid>
                <a:gridCol w="5663122">
                  <a:extLst>
                    <a:ext uri="{9D8B030D-6E8A-4147-A177-3AD203B41FA5}">
                      <a16:colId xmlns:a16="http://schemas.microsoft.com/office/drawing/2014/main" val="1679984071"/>
                    </a:ext>
                  </a:extLst>
                </a:gridCol>
                <a:gridCol w="447472">
                  <a:extLst>
                    <a:ext uri="{9D8B030D-6E8A-4147-A177-3AD203B41FA5}">
                      <a16:colId xmlns:a16="http://schemas.microsoft.com/office/drawing/2014/main" val="3143304771"/>
                    </a:ext>
                  </a:extLst>
                </a:gridCol>
                <a:gridCol w="525294">
                  <a:extLst>
                    <a:ext uri="{9D8B030D-6E8A-4147-A177-3AD203B41FA5}">
                      <a16:colId xmlns:a16="http://schemas.microsoft.com/office/drawing/2014/main" val="218980264"/>
                    </a:ext>
                  </a:extLst>
                </a:gridCol>
                <a:gridCol w="4542817">
                  <a:extLst>
                    <a:ext uri="{9D8B030D-6E8A-4147-A177-3AD203B41FA5}">
                      <a16:colId xmlns:a16="http://schemas.microsoft.com/office/drawing/2014/main" val="481271096"/>
                    </a:ext>
                  </a:extLst>
                </a:gridCol>
              </a:tblGrid>
              <a:tr h="374570">
                <a:tc gridSpan="4"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씬 레이어 구성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돋움"/>
                      </a:endParaRP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돋움"/>
                      </a:endParaRP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돋움"/>
                      </a:endParaRP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돋움"/>
                      </a:endParaRP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5965941"/>
                  </a:ext>
                </a:extLst>
              </a:tr>
              <a:tr h="374570">
                <a:tc rowSpan="5"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돋움"/>
                      </a:endParaRP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NO</a:t>
                      </a: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레이어 이름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돋움"/>
                      </a:endParaRP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설명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돋움"/>
                      </a:endParaRP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4658540"/>
                  </a:ext>
                </a:extLst>
              </a:tr>
              <a:tr h="425112">
                <a:tc vMerge="1"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endParaRPr lang="ko-KR" altLang="en-US" sz="1200" b="0" i="0" u="none" strike="noStrike" dirty="0">
                        <a:effectLst/>
                        <a:latin typeface="돋움"/>
                      </a:endParaRP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R" sz="1200" b="0" i="0" u="none" strike="noStrike" dirty="0">
                          <a:effectLst/>
                          <a:latin typeface="돋움"/>
                        </a:rPr>
                        <a:t>1</a:t>
                      </a:r>
                      <a:endParaRPr lang="ko-KR" altLang="en-US" sz="1200" b="0" i="0" u="none" strike="noStrike" dirty="0">
                        <a:effectLst/>
                        <a:latin typeface="돋움"/>
                      </a:endParaRP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b="0" i="0" u="none" strike="noStrike" dirty="0">
                          <a:effectLst/>
                          <a:latin typeface="돋움"/>
                        </a:rPr>
                        <a:t>플레이</a:t>
                      </a: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000" b="0" i="0" u="none" strike="noStrike" dirty="0">
                          <a:effectLst/>
                          <a:latin typeface="돋움"/>
                        </a:rPr>
                        <a:t>씬 마다 유저의 플레이가 직접적으로 영향을 미치는 레이어</a:t>
                      </a: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4223605"/>
                  </a:ext>
                </a:extLst>
              </a:tr>
              <a:tr h="441563">
                <a:tc vMerge="1"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endParaRPr lang="ko-KR" altLang="en-US" sz="1200" b="0" i="0" u="none" strike="noStrike" dirty="0">
                        <a:effectLst/>
                        <a:latin typeface="돋움"/>
                      </a:endParaRP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R" sz="1200" b="0" i="0" u="none" strike="noStrike" dirty="0">
                          <a:effectLst/>
                          <a:latin typeface="돋움"/>
                        </a:rPr>
                        <a:t>2</a:t>
                      </a:r>
                      <a:endParaRPr lang="ko-KR" altLang="en-US" sz="1200" b="0" i="0" u="none" strike="noStrike" dirty="0">
                        <a:effectLst/>
                        <a:latin typeface="돋움"/>
                      </a:endParaRP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000" b="0" i="0" u="none" strike="noStrike" dirty="0">
                          <a:effectLst/>
                          <a:latin typeface="돋움"/>
                          <a:ea typeface="+mn-ea"/>
                        </a:rPr>
                        <a:t>씬 </a:t>
                      </a:r>
                      <a:r>
                        <a:rPr lang="en-US" altLang="ko-KR" sz="1000" b="0" i="0" u="none" strike="noStrike" dirty="0">
                          <a:effectLst/>
                          <a:latin typeface="+mn-ea"/>
                          <a:ea typeface="+mn-ea"/>
                        </a:rPr>
                        <a:t>UI</a:t>
                      </a:r>
                      <a:endParaRPr lang="ko-KR" altLang="en-US" sz="10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000" b="0" i="0" u="none" strike="noStrike" dirty="0">
                          <a:effectLst/>
                          <a:latin typeface="돋움"/>
                        </a:rPr>
                        <a:t>씬 별 지정된 </a:t>
                      </a:r>
                      <a:r>
                        <a:rPr lang="en-US" altLang="ko-KR" sz="1000" b="0" i="0" u="none" strike="noStrike" dirty="0">
                          <a:effectLst/>
                          <a:latin typeface="돋움"/>
                        </a:rPr>
                        <a:t>UI</a:t>
                      </a:r>
                      <a:r>
                        <a:rPr lang="ko-KR" altLang="en-US" sz="1000" b="0" i="0" u="none" strike="noStrike" dirty="0">
                          <a:effectLst/>
                          <a:latin typeface="돋움"/>
                        </a:rPr>
                        <a:t>를 지정된 위치에 출력하는 레이어</a:t>
                      </a: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6491539"/>
                  </a:ext>
                </a:extLst>
              </a:tr>
              <a:tr h="421557">
                <a:tc vMerge="1"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endParaRPr lang="ko-KR" altLang="en-US" sz="1200" b="0" i="0" u="none" strike="noStrike" dirty="0">
                        <a:effectLst/>
                        <a:latin typeface="돋움"/>
                      </a:endParaRP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R" sz="1200" b="0" i="0" u="none" strike="noStrike" dirty="0">
                          <a:effectLst/>
                          <a:latin typeface="돋움"/>
                        </a:rPr>
                        <a:t>3</a:t>
                      </a:r>
                      <a:endParaRPr lang="ko-KR" altLang="en-US" sz="1200" b="0" i="0" u="none" strike="noStrike" dirty="0">
                        <a:effectLst/>
                        <a:latin typeface="돋움"/>
                      </a:endParaRP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000" b="0" i="0" u="none" strike="noStrike" dirty="0">
                          <a:effectLst/>
                          <a:latin typeface="돋움"/>
                        </a:rPr>
                        <a:t>팝업</a:t>
                      </a: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000" b="0" i="0" u="none" strike="noStrike" dirty="0">
                          <a:effectLst/>
                          <a:latin typeface="돋움"/>
                        </a:rPr>
                        <a:t>하나의 씬 에서 여러가지 기능을 표시해야 할 경우 효과적으로 필요한 요소만 표현하기 위해 사용</a:t>
                      </a:r>
                      <a:r>
                        <a:rPr lang="en-US" altLang="ko-KR" sz="1000" b="0" i="0" u="none" strike="noStrike" dirty="0">
                          <a:effectLst/>
                          <a:latin typeface="돋움"/>
                        </a:rPr>
                        <a:t>, </a:t>
                      </a:r>
                      <a:r>
                        <a:rPr lang="ko-KR" altLang="en-US" sz="1000" b="0" i="0" u="none" strike="noStrike" dirty="0">
                          <a:effectLst/>
                          <a:latin typeface="돋움"/>
                        </a:rPr>
                        <a:t>팝업 창 밖을 터치할 경우 닫힘</a:t>
                      </a: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93674635"/>
                  </a:ext>
                </a:extLst>
              </a:tr>
              <a:tr h="316078">
                <a:tc vMerge="1"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endParaRPr lang="ko-KR" altLang="en-US" sz="1200" b="0" i="0" u="none" strike="noStrike" dirty="0">
                        <a:effectLst/>
                        <a:latin typeface="돋움"/>
                      </a:endParaRP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R" sz="1200" b="0" i="0" u="none" strike="noStrike" dirty="0">
                          <a:effectLst/>
                          <a:latin typeface="돋움"/>
                        </a:rPr>
                        <a:t>4</a:t>
                      </a:r>
                      <a:endParaRPr lang="ko-KR" altLang="en-US" sz="1200" b="0" i="0" u="none" strike="noStrike" dirty="0">
                        <a:effectLst/>
                        <a:latin typeface="돋움"/>
                      </a:endParaRP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000" b="0" i="0" u="none" strike="noStrike" dirty="0">
                          <a:effectLst/>
                          <a:latin typeface="돋움"/>
                        </a:rPr>
                        <a:t>시스템 텍스트</a:t>
                      </a: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000" b="0" i="0" u="none" strike="noStrike" dirty="0">
                          <a:effectLst/>
                          <a:latin typeface="+mn-ea"/>
                          <a:ea typeface="+mn-ea"/>
                        </a:rPr>
                        <a:t>씬 의 지정된 위치에 텍스트를 출력하는 레이어</a:t>
                      </a: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3521043"/>
                  </a:ext>
                </a:extLst>
              </a:tr>
            </a:tbl>
          </a:graphicData>
        </a:graphic>
      </p:graphicFrame>
      <p:sp>
        <p:nvSpPr>
          <p:cNvPr id="4" name="제목 3">
            <a:extLst>
              <a:ext uri="{FF2B5EF4-FFF2-40B4-BE49-F238E27FC236}">
                <a16:creationId xmlns:a16="http://schemas.microsoft.com/office/drawing/2014/main" id="{CA2C243D-AB62-4066-BC43-AEBC1FB44F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244" y="100682"/>
            <a:ext cx="10515600" cy="474663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</a:rPr>
              <a:t>씬</a:t>
            </a:r>
            <a:r>
              <a:rPr lang="en-US" altLang="ko-KR" dirty="0">
                <a:solidFill>
                  <a:schemeClr val="bg1"/>
                </a:solidFill>
              </a:rPr>
              <a:t>/</a:t>
            </a:r>
            <a:r>
              <a:rPr lang="ko-KR" altLang="en-US" dirty="0">
                <a:solidFill>
                  <a:schemeClr val="bg1"/>
                </a:solidFill>
              </a:rPr>
              <a:t>레이어 기획</a:t>
            </a:r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B4F52445-F124-4408-8BC7-3D476E72720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44769"/>
            <a:ext cx="5562600" cy="1458893"/>
          </a:xfrm>
          <a:prstGeom prst="rect">
            <a:avLst/>
          </a:prstGeom>
        </p:spPr>
      </p:pic>
      <p:grpSp>
        <p:nvGrpSpPr>
          <p:cNvPr id="46" name="그룹 45">
            <a:extLst>
              <a:ext uri="{FF2B5EF4-FFF2-40B4-BE49-F238E27FC236}">
                <a16:creationId xmlns:a16="http://schemas.microsoft.com/office/drawing/2014/main" id="{CD540E61-059A-4A12-8C32-FB91825110CB}"/>
              </a:ext>
            </a:extLst>
          </p:cNvPr>
          <p:cNvGrpSpPr/>
          <p:nvPr/>
        </p:nvGrpSpPr>
        <p:grpSpPr>
          <a:xfrm>
            <a:off x="5425792" y="4126040"/>
            <a:ext cx="6021428" cy="1934526"/>
            <a:chOff x="4767989" y="3961713"/>
            <a:chExt cx="6313554" cy="2028378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66DEE4B5-4B6D-4B4B-933A-7CDD093E9A32}"/>
                </a:ext>
              </a:extLst>
            </p:cNvPr>
            <p:cNvSpPr/>
            <p:nvPr/>
          </p:nvSpPr>
          <p:spPr>
            <a:xfrm>
              <a:off x="4767989" y="4481034"/>
              <a:ext cx="1303138" cy="69934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14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로고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2D49CE37-9C63-4069-99AD-E618318E2511}"/>
                </a:ext>
              </a:extLst>
            </p:cNvPr>
            <p:cNvSpPr/>
            <p:nvPr/>
          </p:nvSpPr>
          <p:spPr>
            <a:xfrm>
              <a:off x="6335983" y="4270107"/>
              <a:ext cx="1303138" cy="1124247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14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시작화면</a:t>
              </a: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5A9C5E6D-EEA0-4D67-85C6-94B473977021}"/>
                </a:ext>
              </a:extLst>
            </p:cNvPr>
            <p:cNvSpPr/>
            <p:nvPr/>
          </p:nvSpPr>
          <p:spPr>
            <a:xfrm>
              <a:off x="7903977" y="4132179"/>
              <a:ext cx="1416232" cy="1411927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14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대기화면</a:t>
              </a: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D5E299D9-BDC3-4495-84B3-34C1A4B48CC8}"/>
                </a:ext>
              </a:extLst>
            </p:cNvPr>
            <p:cNvSpPr/>
            <p:nvPr/>
          </p:nvSpPr>
          <p:spPr>
            <a:xfrm>
              <a:off x="9585065" y="3961713"/>
              <a:ext cx="1496478" cy="1741036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14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전투화면</a:t>
              </a: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9D47423C-F7E4-4237-87F0-46CCA6A790D0}"/>
                </a:ext>
              </a:extLst>
            </p:cNvPr>
            <p:cNvSpPr/>
            <p:nvPr/>
          </p:nvSpPr>
          <p:spPr>
            <a:xfrm>
              <a:off x="8089902" y="5694560"/>
              <a:ext cx="1044382" cy="295531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14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결과화면</a:t>
              </a:r>
            </a:p>
          </p:txBody>
        </p:sp>
        <p:sp>
          <p:nvSpPr>
            <p:cNvPr id="15" name="모서리가 둥근 직사각형 20">
              <a:extLst>
                <a:ext uri="{FF2B5EF4-FFF2-40B4-BE49-F238E27FC236}">
                  <a16:creationId xmlns:a16="http://schemas.microsoft.com/office/drawing/2014/main" id="{BAF8B74B-2F76-45CB-BADB-1A4F925E0386}"/>
                </a:ext>
              </a:extLst>
            </p:cNvPr>
            <p:cNvSpPr/>
            <p:nvPr/>
          </p:nvSpPr>
          <p:spPr>
            <a:xfrm>
              <a:off x="4872144" y="4794765"/>
              <a:ext cx="1089208" cy="294328"/>
            </a:xfrm>
            <a:prstGeom prst="roundRect">
              <a:avLst>
                <a:gd name="adj" fmla="val 10881"/>
              </a:avLst>
            </a:prstGeom>
            <a:solidFill>
              <a:schemeClr val="accent5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로그인</a:t>
              </a:r>
            </a:p>
          </p:txBody>
        </p:sp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EA4CFEE0-8D7A-4EA5-B73D-788EC4EED60D}"/>
                </a:ext>
              </a:extLst>
            </p:cNvPr>
            <p:cNvCxnSpPr>
              <a:cxnSpLocks/>
              <a:stCxn id="10" idx="3"/>
              <a:endCxn id="11" idx="1"/>
            </p:cNvCxnSpPr>
            <p:nvPr/>
          </p:nvCxnSpPr>
          <p:spPr>
            <a:xfrm>
              <a:off x="6071127" y="4830705"/>
              <a:ext cx="264856" cy="1526"/>
            </a:xfrm>
            <a:prstGeom prst="straightConnector1">
              <a:avLst/>
            </a:prstGeom>
            <a:ln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모서리가 둥근 직사각형 20">
              <a:extLst>
                <a:ext uri="{FF2B5EF4-FFF2-40B4-BE49-F238E27FC236}">
                  <a16:creationId xmlns:a16="http://schemas.microsoft.com/office/drawing/2014/main" id="{743DAF4F-9BBA-4DD1-A7BF-F17E8DF6DDA6}"/>
                </a:ext>
              </a:extLst>
            </p:cNvPr>
            <p:cNvSpPr/>
            <p:nvPr/>
          </p:nvSpPr>
          <p:spPr>
            <a:xfrm>
              <a:off x="6439554" y="4636517"/>
              <a:ext cx="1089208" cy="294328"/>
            </a:xfrm>
            <a:prstGeom prst="roundRect">
              <a:avLst>
                <a:gd name="adj" fmla="val 10881"/>
              </a:avLst>
            </a:prstGeom>
            <a:solidFill>
              <a:schemeClr val="accent5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종료</a:t>
              </a:r>
            </a:p>
          </p:txBody>
        </p:sp>
        <p:sp>
          <p:nvSpPr>
            <p:cNvPr id="18" name="모서리가 둥근 직사각형 20">
              <a:extLst>
                <a:ext uri="{FF2B5EF4-FFF2-40B4-BE49-F238E27FC236}">
                  <a16:creationId xmlns:a16="http://schemas.microsoft.com/office/drawing/2014/main" id="{3E47CF6B-8773-4C5D-82C0-3C0508D0A8DB}"/>
                </a:ext>
              </a:extLst>
            </p:cNvPr>
            <p:cNvSpPr/>
            <p:nvPr/>
          </p:nvSpPr>
          <p:spPr>
            <a:xfrm>
              <a:off x="6439554" y="4995354"/>
              <a:ext cx="1089208" cy="288944"/>
            </a:xfrm>
            <a:prstGeom prst="roundRect">
              <a:avLst>
                <a:gd name="adj" fmla="val 10881"/>
              </a:avLst>
            </a:prstGeom>
            <a:solidFill>
              <a:schemeClr val="accent5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12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환경 설정</a:t>
              </a:r>
            </a:p>
          </p:txBody>
        </p:sp>
        <p:sp>
          <p:nvSpPr>
            <p:cNvPr id="19" name="모서리가 둥근 직사각형 20">
              <a:extLst>
                <a:ext uri="{FF2B5EF4-FFF2-40B4-BE49-F238E27FC236}">
                  <a16:creationId xmlns:a16="http://schemas.microsoft.com/office/drawing/2014/main" id="{D50B8248-FD28-48C9-A357-2AB5D569F398}"/>
                </a:ext>
              </a:extLst>
            </p:cNvPr>
            <p:cNvSpPr/>
            <p:nvPr/>
          </p:nvSpPr>
          <p:spPr>
            <a:xfrm>
              <a:off x="7985328" y="4484938"/>
              <a:ext cx="1235009" cy="294328"/>
            </a:xfrm>
            <a:prstGeom prst="roundRect">
              <a:avLst>
                <a:gd name="adj" fmla="val 10881"/>
              </a:avLst>
            </a:prstGeom>
            <a:solidFill>
              <a:schemeClr val="accent5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NPC</a:t>
              </a:r>
              <a:r>
                <a:rPr lang="ko-KR" altLang="en-US" sz="105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 상호작용</a:t>
              </a:r>
            </a:p>
          </p:txBody>
        </p:sp>
        <p:sp>
          <p:nvSpPr>
            <p:cNvPr id="20" name="모서리가 둥근 직사각형 20">
              <a:extLst>
                <a:ext uri="{FF2B5EF4-FFF2-40B4-BE49-F238E27FC236}">
                  <a16:creationId xmlns:a16="http://schemas.microsoft.com/office/drawing/2014/main" id="{076A095A-5983-46E1-A8B8-17659A94C0F9}"/>
                </a:ext>
              </a:extLst>
            </p:cNvPr>
            <p:cNvSpPr/>
            <p:nvPr/>
          </p:nvSpPr>
          <p:spPr>
            <a:xfrm>
              <a:off x="7985328" y="4838142"/>
              <a:ext cx="1235009" cy="294328"/>
            </a:xfrm>
            <a:prstGeom prst="roundRect">
              <a:avLst>
                <a:gd name="adj" fmla="val 10881"/>
              </a:avLst>
            </a:prstGeom>
            <a:solidFill>
              <a:schemeClr val="accent5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인벤토리</a:t>
              </a:r>
            </a:p>
          </p:txBody>
        </p:sp>
        <p:cxnSp>
          <p:nvCxnSpPr>
            <p:cNvPr id="21" name="직선 화살표 연결선 20">
              <a:extLst>
                <a:ext uri="{FF2B5EF4-FFF2-40B4-BE49-F238E27FC236}">
                  <a16:creationId xmlns:a16="http://schemas.microsoft.com/office/drawing/2014/main" id="{942EEFDD-7389-4EAC-9107-775A1C81AEA0}"/>
                </a:ext>
              </a:extLst>
            </p:cNvPr>
            <p:cNvCxnSpPr>
              <a:cxnSpLocks/>
              <a:stCxn id="12" idx="3"/>
              <a:endCxn id="13" idx="1"/>
            </p:cNvCxnSpPr>
            <p:nvPr/>
          </p:nvCxnSpPr>
          <p:spPr>
            <a:xfrm flipV="1">
              <a:off x="9320209" y="4832231"/>
              <a:ext cx="264856" cy="5912"/>
            </a:xfrm>
            <a:prstGeom prst="straightConnector1">
              <a:avLst/>
            </a:prstGeom>
            <a:ln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화살표 연결선 31">
              <a:extLst>
                <a:ext uri="{FF2B5EF4-FFF2-40B4-BE49-F238E27FC236}">
                  <a16:creationId xmlns:a16="http://schemas.microsoft.com/office/drawing/2014/main" id="{4CBD0E30-3202-4619-9DE6-03E775900FCF}"/>
                </a:ext>
              </a:extLst>
            </p:cNvPr>
            <p:cNvCxnSpPr>
              <a:cxnSpLocks/>
              <a:stCxn id="13" idx="2"/>
              <a:endCxn id="14" idx="3"/>
            </p:cNvCxnSpPr>
            <p:nvPr/>
          </p:nvCxnSpPr>
          <p:spPr>
            <a:xfrm rot="5400000">
              <a:off x="9664006" y="5173027"/>
              <a:ext cx="139577" cy="1199020"/>
            </a:xfrm>
            <a:prstGeom prst="bentConnector2">
              <a:avLst/>
            </a:prstGeom>
            <a:ln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모서리가 둥근 직사각형 20">
              <a:extLst>
                <a:ext uri="{FF2B5EF4-FFF2-40B4-BE49-F238E27FC236}">
                  <a16:creationId xmlns:a16="http://schemas.microsoft.com/office/drawing/2014/main" id="{0730BE83-EA92-4E67-AB49-7CB0AB2B1110}"/>
                </a:ext>
              </a:extLst>
            </p:cNvPr>
            <p:cNvSpPr/>
            <p:nvPr/>
          </p:nvSpPr>
          <p:spPr>
            <a:xfrm>
              <a:off x="9703159" y="5346162"/>
              <a:ext cx="1246600" cy="294328"/>
            </a:xfrm>
            <a:prstGeom prst="roundRect">
              <a:avLst>
                <a:gd name="adj" fmla="val 10881"/>
              </a:avLst>
            </a:prstGeom>
            <a:solidFill>
              <a:schemeClr val="accent5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부활</a:t>
              </a:r>
            </a:p>
          </p:txBody>
        </p:sp>
        <p:sp>
          <p:nvSpPr>
            <p:cNvPr id="24" name="모서리가 둥근 직사각형 20">
              <a:extLst>
                <a:ext uri="{FF2B5EF4-FFF2-40B4-BE49-F238E27FC236}">
                  <a16:creationId xmlns:a16="http://schemas.microsoft.com/office/drawing/2014/main" id="{B0BEFA3D-0DB1-45D3-B5D8-1592EA7B3A24}"/>
                </a:ext>
              </a:extLst>
            </p:cNvPr>
            <p:cNvSpPr/>
            <p:nvPr/>
          </p:nvSpPr>
          <p:spPr>
            <a:xfrm>
              <a:off x="7985328" y="5202860"/>
              <a:ext cx="1235009" cy="294328"/>
            </a:xfrm>
            <a:prstGeom prst="roundRect">
              <a:avLst>
                <a:gd name="adj" fmla="val 10881"/>
              </a:avLst>
            </a:prstGeom>
            <a:solidFill>
              <a:schemeClr val="accent5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105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일시정지</a:t>
              </a:r>
            </a:p>
          </p:txBody>
        </p:sp>
        <p:sp>
          <p:nvSpPr>
            <p:cNvPr id="25" name="모서리가 둥근 직사각형 20">
              <a:extLst>
                <a:ext uri="{FF2B5EF4-FFF2-40B4-BE49-F238E27FC236}">
                  <a16:creationId xmlns:a16="http://schemas.microsoft.com/office/drawing/2014/main" id="{89AB4F30-2777-452C-8250-C116029EA10A}"/>
                </a:ext>
              </a:extLst>
            </p:cNvPr>
            <p:cNvSpPr/>
            <p:nvPr/>
          </p:nvSpPr>
          <p:spPr>
            <a:xfrm>
              <a:off x="9703159" y="4263522"/>
              <a:ext cx="1235009" cy="294328"/>
            </a:xfrm>
            <a:prstGeom prst="roundRect">
              <a:avLst>
                <a:gd name="adj" fmla="val 10881"/>
              </a:avLst>
            </a:prstGeom>
            <a:solidFill>
              <a:schemeClr val="accent5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NPC</a:t>
              </a:r>
              <a:r>
                <a:rPr lang="ko-KR" altLang="en-US" sz="105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 상호작용</a:t>
              </a:r>
            </a:p>
          </p:txBody>
        </p:sp>
        <p:sp>
          <p:nvSpPr>
            <p:cNvPr id="26" name="모서리가 둥근 직사각형 20">
              <a:extLst>
                <a:ext uri="{FF2B5EF4-FFF2-40B4-BE49-F238E27FC236}">
                  <a16:creationId xmlns:a16="http://schemas.microsoft.com/office/drawing/2014/main" id="{530D306D-B70F-4C6C-928B-FF3712E11413}"/>
                </a:ext>
              </a:extLst>
            </p:cNvPr>
            <p:cNvSpPr/>
            <p:nvPr/>
          </p:nvSpPr>
          <p:spPr>
            <a:xfrm>
              <a:off x="9703159" y="4616726"/>
              <a:ext cx="1235009" cy="294328"/>
            </a:xfrm>
            <a:prstGeom prst="roundRect">
              <a:avLst>
                <a:gd name="adj" fmla="val 10881"/>
              </a:avLst>
            </a:prstGeom>
            <a:solidFill>
              <a:schemeClr val="accent5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인벤토리</a:t>
              </a:r>
            </a:p>
          </p:txBody>
        </p:sp>
        <p:sp>
          <p:nvSpPr>
            <p:cNvPr id="27" name="모서리가 둥근 직사각형 20">
              <a:extLst>
                <a:ext uri="{FF2B5EF4-FFF2-40B4-BE49-F238E27FC236}">
                  <a16:creationId xmlns:a16="http://schemas.microsoft.com/office/drawing/2014/main" id="{11F6C995-B1DC-4956-BFE8-894B63D2A677}"/>
                </a:ext>
              </a:extLst>
            </p:cNvPr>
            <p:cNvSpPr/>
            <p:nvPr/>
          </p:nvSpPr>
          <p:spPr>
            <a:xfrm>
              <a:off x="9703159" y="4981444"/>
              <a:ext cx="1235009" cy="294328"/>
            </a:xfrm>
            <a:prstGeom prst="roundRect">
              <a:avLst>
                <a:gd name="adj" fmla="val 10881"/>
              </a:avLst>
            </a:prstGeom>
            <a:solidFill>
              <a:schemeClr val="accent5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105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일시정지</a:t>
              </a:r>
            </a:p>
          </p:txBody>
        </p:sp>
        <p:cxnSp>
          <p:nvCxnSpPr>
            <p:cNvPr id="28" name="직선 화살표 연결선 27">
              <a:extLst>
                <a:ext uri="{FF2B5EF4-FFF2-40B4-BE49-F238E27FC236}">
                  <a16:creationId xmlns:a16="http://schemas.microsoft.com/office/drawing/2014/main" id="{9353566E-0486-455F-BAF1-517F089EE703}"/>
                </a:ext>
              </a:extLst>
            </p:cNvPr>
            <p:cNvCxnSpPr>
              <a:cxnSpLocks/>
              <a:stCxn id="11" idx="3"/>
              <a:endCxn id="12" idx="1"/>
            </p:cNvCxnSpPr>
            <p:nvPr/>
          </p:nvCxnSpPr>
          <p:spPr>
            <a:xfrm>
              <a:off x="7639121" y="4832231"/>
              <a:ext cx="264856" cy="5912"/>
            </a:xfrm>
            <a:prstGeom prst="straightConnector1">
              <a:avLst/>
            </a:prstGeom>
            <a:ln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화살표 연결선 42">
              <a:extLst>
                <a:ext uri="{FF2B5EF4-FFF2-40B4-BE49-F238E27FC236}">
                  <a16:creationId xmlns:a16="http://schemas.microsoft.com/office/drawing/2014/main" id="{2F8B7CD7-D741-4F4D-A8FC-8A3FBE6019CC}"/>
                </a:ext>
              </a:extLst>
            </p:cNvPr>
            <p:cNvCxnSpPr>
              <a:cxnSpLocks/>
              <a:stCxn id="14" idx="0"/>
              <a:endCxn id="12" idx="2"/>
            </p:cNvCxnSpPr>
            <p:nvPr/>
          </p:nvCxnSpPr>
          <p:spPr>
            <a:xfrm flipV="1">
              <a:off x="8612093" y="5544107"/>
              <a:ext cx="0" cy="150453"/>
            </a:xfrm>
            <a:prstGeom prst="straightConnector1">
              <a:avLst/>
            </a:prstGeom>
            <a:ln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A7C4048-8C50-4105-B29D-1329EB596239}"/>
              </a:ext>
            </a:extLst>
          </p:cNvPr>
          <p:cNvSpPr/>
          <p:nvPr/>
        </p:nvSpPr>
        <p:spPr>
          <a:xfrm>
            <a:off x="511309" y="4376958"/>
            <a:ext cx="972000" cy="2520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씬</a:t>
            </a:r>
          </a:p>
        </p:txBody>
      </p:sp>
      <p:sp>
        <p:nvSpPr>
          <p:cNvPr id="32" name="모서리가 둥근 사각형 설명선 15">
            <a:extLst>
              <a:ext uri="{FF2B5EF4-FFF2-40B4-BE49-F238E27FC236}">
                <a16:creationId xmlns:a16="http://schemas.microsoft.com/office/drawing/2014/main" id="{6B5147B3-749F-4B0E-B3D8-32080372FA95}"/>
              </a:ext>
            </a:extLst>
          </p:cNvPr>
          <p:cNvSpPr/>
          <p:nvPr/>
        </p:nvSpPr>
        <p:spPr>
          <a:xfrm>
            <a:off x="1231179" y="5484820"/>
            <a:ext cx="972000" cy="252000"/>
          </a:xfrm>
          <a:prstGeom prst="wedgeRoundRectCallout">
            <a:avLst>
              <a:gd name="adj1" fmla="val -33156"/>
              <a:gd name="adj2" fmla="val 86233"/>
              <a:gd name="adj3" fmla="val 16667"/>
            </a:avLst>
          </a:prstGeom>
          <a:solidFill>
            <a:schemeClr val="accent3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 err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툴팁</a:t>
            </a:r>
            <a:endParaRPr lang="ko-KR" altLang="en-US" sz="105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C029B467-4FAD-4F36-89CE-D0DB1D0D0842}"/>
              </a:ext>
            </a:extLst>
          </p:cNvPr>
          <p:cNvSpPr/>
          <p:nvPr/>
        </p:nvSpPr>
        <p:spPr>
          <a:xfrm>
            <a:off x="2670919" y="4376958"/>
            <a:ext cx="972000" cy="2520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버튼</a:t>
            </a:r>
          </a:p>
        </p:txBody>
      </p:sp>
      <p:sp>
        <p:nvSpPr>
          <p:cNvPr id="34" name="모서리가 둥근 직사각형 20">
            <a:extLst>
              <a:ext uri="{FF2B5EF4-FFF2-40B4-BE49-F238E27FC236}">
                <a16:creationId xmlns:a16="http://schemas.microsoft.com/office/drawing/2014/main" id="{34EBFC45-A923-44F2-98B6-A95E764BEB5C}"/>
              </a:ext>
            </a:extLst>
          </p:cNvPr>
          <p:cNvSpPr/>
          <p:nvPr/>
        </p:nvSpPr>
        <p:spPr>
          <a:xfrm>
            <a:off x="871244" y="4922681"/>
            <a:ext cx="972000" cy="252000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팝업 창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3E74EC9A-94D7-4E66-AFD0-7C98E6BF5151}"/>
              </a:ext>
            </a:extLst>
          </p:cNvPr>
          <p:cNvSpPr/>
          <p:nvPr/>
        </p:nvSpPr>
        <p:spPr>
          <a:xfrm>
            <a:off x="1591114" y="4376958"/>
            <a:ext cx="972000" cy="25200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텍스트 필드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1BE7D119-447A-440F-8D9A-DC286B413C0D}"/>
              </a:ext>
            </a:extLst>
          </p:cNvPr>
          <p:cNvSpPr/>
          <p:nvPr/>
        </p:nvSpPr>
        <p:spPr>
          <a:xfrm>
            <a:off x="3750728" y="4376958"/>
            <a:ext cx="972000" cy="25200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비활성 버튼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E6960B8F-34DC-4112-856A-14188C0BAB74}"/>
              </a:ext>
            </a:extLst>
          </p:cNvPr>
          <p:cNvSpPr/>
          <p:nvPr/>
        </p:nvSpPr>
        <p:spPr>
          <a:xfrm>
            <a:off x="3030854" y="4922682"/>
            <a:ext cx="972000" cy="252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탭 활성화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AF782F9D-F248-4539-AC48-59296CE3B388}"/>
              </a:ext>
            </a:extLst>
          </p:cNvPr>
          <p:cNvSpPr/>
          <p:nvPr/>
        </p:nvSpPr>
        <p:spPr>
          <a:xfrm>
            <a:off x="2310984" y="5511314"/>
            <a:ext cx="972000" cy="2520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슬라이드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373ADCEF-B292-4FA5-BBC6-C3989BB2EE03}"/>
              </a:ext>
            </a:extLst>
          </p:cNvPr>
          <p:cNvSpPr/>
          <p:nvPr/>
        </p:nvSpPr>
        <p:spPr>
          <a:xfrm>
            <a:off x="1951049" y="4944136"/>
            <a:ext cx="972000" cy="25200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이미지 필드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38848A97-096B-4B83-BA79-CAFB2CD9A0D4}"/>
              </a:ext>
            </a:extLst>
          </p:cNvPr>
          <p:cNvSpPr/>
          <p:nvPr/>
        </p:nvSpPr>
        <p:spPr>
          <a:xfrm>
            <a:off x="4120948" y="4909712"/>
            <a:ext cx="972000" cy="252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탭 비활성화</a:t>
            </a:r>
          </a:p>
        </p:txBody>
      </p:sp>
    </p:spTree>
    <p:extLst>
      <p:ext uri="{BB962C8B-B14F-4D97-AF65-F5344CB8AC3E}">
        <p14:creationId xmlns:p14="http://schemas.microsoft.com/office/powerpoint/2010/main" val="29287318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3">
            <a:extLst>
              <a:ext uri="{FF2B5EF4-FFF2-40B4-BE49-F238E27FC236}">
                <a16:creationId xmlns:a16="http://schemas.microsoft.com/office/drawing/2014/main" id="{FB831DC5-EDB0-4EAE-BAB9-B811944DC7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244" y="100682"/>
            <a:ext cx="10515600" cy="474663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</a:rPr>
              <a:t>세부 </a:t>
            </a:r>
            <a:r>
              <a:rPr lang="en-US" altLang="ko-KR" dirty="0">
                <a:solidFill>
                  <a:schemeClr val="bg1"/>
                </a:solidFill>
              </a:rPr>
              <a:t>UI </a:t>
            </a:r>
            <a:r>
              <a:rPr lang="ko-KR" altLang="en-US" dirty="0">
                <a:solidFill>
                  <a:schemeClr val="bg1"/>
                </a:solidFill>
              </a:rPr>
              <a:t>기획</a:t>
            </a:r>
          </a:p>
        </p:txBody>
      </p:sp>
      <p:pic>
        <p:nvPicPr>
          <p:cNvPr id="23" name="내용 개체 틀 22" descr="다른, 컴퓨터이(가) 표시된 사진&#10;&#10;자동 생성된 설명">
            <a:extLst>
              <a:ext uri="{FF2B5EF4-FFF2-40B4-BE49-F238E27FC236}">
                <a16:creationId xmlns:a16="http://schemas.microsoft.com/office/drawing/2014/main" id="{5BBD8721-3F49-4E2C-B408-DFC76DB7AF76}"/>
              </a:ext>
            </a:extLst>
          </p:cNvPr>
          <p:cNvPicPr>
            <a:picLocks noGrp="1" noChangeAspect="1"/>
          </p:cNvPicPr>
          <p:nvPr>
            <p:ph sz="half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8" y="3429000"/>
            <a:ext cx="4301986" cy="2696918"/>
          </a:xfrm>
        </p:spPr>
      </p:pic>
      <p:pic>
        <p:nvPicPr>
          <p:cNvPr id="11" name="Picture 3" descr="C:\Users\Administrator\Desktop\그림1.png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37432" y="1033844"/>
            <a:ext cx="3168327" cy="2222364"/>
          </a:xfrm>
          <a:prstGeom prst="rect">
            <a:avLst/>
          </a:prstGeom>
          <a:noFill/>
        </p:spPr>
      </p:pic>
      <p:graphicFrame>
        <p:nvGraphicFramePr>
          <p:cNvPr id="9" name="표 13">
            <a:extLst>
              <a:ext uri="{FF2B5EF4-FFF2-40B4-BE49-F238E27FC236}">
                <a16:creationId xmlns:a16="http://schemas.microsoft.com/office/drawing/2014/main" id="{CD723CD1-D911-463F-B446-CB6D7D988495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16966119"/>
              </p:ext>
            </p:extLst>
          </p:nvPr>
        </p:nvGraphicFramePr>
        <p:xfrm>
          <a:off x="5114925" y="1314862"/>
          <a:ext cx="6670666" cy="42282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5300">
                  <a:extLst>
                    <a:ext uri="{9D8B030D-6E8A-4147-A177-3AD203B41FA5}">
                      <a16:colId xmlns:a16="http://schemas.microsoft.com/office/drawing/2014/main" val="173865257"/>
                    </a:ext>
                  </a:extLst>
                </a:gridCol>
                <a:gridCol w="1481194">
                  <a:extLst>
                    <a:ext uri="{9D8B030D-6E8A-4147-A177-3AD203B41FA5}">
                      <a16:colId xmlns:a16="http://schemas.microsoft.com/office/drawing/2014/main" val="3976093468"/>
                    </a:ext>
                  </a:extLst>
                </a:gridCol>
                <a:gridCol w="1414406">
                  <a:extLst>
                    <a:ext uri="{9D8B030D-6E8A-4147-A177-3AD203B41FA5}">
                      <a16:colId xmlns:a16="http://schemas.microsoft.com/office/drawing/2014/main" val="420444906"/>
                    </a:ext>
                  </a:extLst>
                </a:gridCol>
                <a:gridCol w="3279766">
                  <a:extLst>
                    <a:ext uri="{9D8B030D-6E8A-4147-A177-3AD203B41FA5}">
                      <a16:colId xmlns:a16="http://schemas.microsoft.com/office/drawing/2014/main" val="12133747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NO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기능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기획의도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6415343"/>
                  </a:ext>
                </a:extLst>
              </a:tr>
              <a:tr h="88306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600" dirty="0"/>
                        <a:t>1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기본 터치 버튼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터치 영역을 출력되는 이미지보다 큰 넓이로 설정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화면을 직접 터치하는 것으로 게임을 플레이함으로 조작 실수가 자주 발생할 것이라 판단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터치영역을 이미지 보다 크게 설정함으로 실수를 줄일 수 있도록 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2112074"/>
                  </a:ext>
                </a:extLst>
              </a:tr>
              <a:tr h="36753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600" dirty="0"/>
                        <a:t>2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기본 버튼 </a:t>
                      </a:r>
                      <a:r>
                        <a:rPr lang="en-US" altLang="ko-KR" sz="1000" dirty="0"/>
                        <a:t>UI</a:t>
                      </a:r>
                      <a:r>
                        <a:rPr lang="ko-KR" altLang="en-US" sz="1000" dirty="0"/>
                        <a:t>에 </a:t>
                      </a:r>
                      <a:r>
                        <a:rPr lang="en-US" altLang="ko-KR" sz="1000" dirty="0"/>
                        <a:t>‘</a:t>
                      </a:r>
                      <a:r>
                        <a:rPr lang="ko-KR" altLang="en-US" sz="1000" dirty="0" err="1"/>
                        <a:t>프로그래스</a:t>
                      </a:r>
                      <a:r>
                        <a:rPr lang="ko-KR" altLang="en-US" sz="1000" dirty="0"/>
                        <a:t> 바</a:t>
                      </a:r>
                      <a:r>
                        <a:rPr lang="en-US" altLang="ko-KR" sz="1000" dirty="0"/>
                        <a:t>’</a:t>
                      </a:r>
                      <a:r>
                        <a:rPr lang="ko-KR" altLang="en-US" sz="1000" dirty="0"/>
                        <a:t>와 </a:t>
                      </a:r>
                      <a:r>
                        <a:rPr lang="en-US" altLang="ko-KR" sz="1000" dirty="0"/>
                        <a:t>‘</a:t>
                      </a:r>
                      <a:r>
                        <a:rPr lang="ko-KR" altLang="en-US" sz="1000" dirty="0"/>
                        <a:t>텍스트</a:t>
                      </a:r>
                      <a:r>
                        <a:rPr lang="en-US" altLang="ko-KR" sz="1000" dirty="0"/>
                        <a:t>’</a:t>
                      </a:r>
                      <a:r>
                        <a:rPr lang="ko-KR" altLang="en-US" sz="1000" dirty="0"/>
                        <a:t>출력 영역을 추가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재사용 대기 시간을 출력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재사용 대기시간에 스킬을 사용할 수 없음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해당 사항을 유저가 직접 스킬 버튼을 누르지 않아도 알 수 있도록 알 수 있어야 함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출력되는 스킬 이미지 중앙에 숫자 텍스트를 출력 해줌으로 해당 정보를 쉽게 알 수 있도록 함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0930538"/>
                  </a:ext>
                </a:extLst>
              </a:tr>
              <a:tr h="38487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600" dirty="0"/>
                        <a:t>3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효과 유지 시간을 출력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동일한 버프 효과를 중첩할 수 없음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버프 획득 시 이전에 적용된 동일한 효과의 버프는 삭제되고 새롭게 효과가 적용됨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버프 포션으로 버프를 획득할 수 있음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불필요한 아이템 사용을 하지 않도록 정보를 제공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출력되는 이미지가 작아 숫자를 잘 읽을 수 없을 것이라 판단해 출력되는 이미지 하단에 숫자 텍스트를 출력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8748460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3B200848-E843-44F9-96B8-F35F75870C3E}"/>
              </a:ext>
            </a:extLst>
          </p:cNvPr>
          <p:cNvSpPr txBox="1"/>
          <p:nvPr/>
        </p:nvSpPr>
        <p:spPr>
          <a:xfrm>
            <a:off x="2963863" y="1755951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1</a:t>
            </a:r>
            <a:endParaRPr lang="ko-KR" altLang="en-US" sz="1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ED6884C-D259-4AE8-82AC-578C10569307}"/>
              </a:ext>
            </a:extLst>
          </p:cNvPr>
          <p:cNvSpPr txBox="1"/>
          <p:nvPr/>
        </p:nvSpPr>
        <p:spPr>
          <a:xfrm>
            <a:off x="813840" y="4047166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2</a:t>
            </a:r>
            <a:endParaRPr lang="ko-KR" altLang="en-US" sz="1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989E3D6-82E6-470D-BBDA-444F664DDF64}"/>
              </a:ext>
            </a:extLst>
          </p:cNvPr>
          <p:cNvSpPr txBox="1"/>
          <p:nvPr/>
        </p:nvSpPr>
        <p:spPr>
          <a:xfrm>
            <a:off x="3453247" y="4047166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3</a:t>
            </a:r>
            <a:endParaRPr lang="ko-KR" altLang="en-US" sz="12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A9577CA-0F55-4A1E-943C-A547E0EE793A}"/>
              </a:ext>
            </a:extLst>
          </p:cNvPr>
          <p:cNvSpPr txBox="1"/>
          <p:nvPr/>
        </p:nvSpPr>
        <p:spPr>
          <a:xfrm>
            <a:off x="401957" y="5084345"/>
            <a:ext cx="93857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(</a:t>
            </a:r>
            <a:r>
              <a:rPr lang="ko-KR" altLang="en-US" sz="1200" dirty="0"/>
              <a:t>예제 사진</a:t>
            </a:r>
            <a:r>
              <a:rPr lang="en-US" altLang="ko-KR" sz="1200" dirty="0"/>
              <a:t>)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3290208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내용 개체 틀 7" descr="스크린샷이(가) 표시된 사진&#10;&#10;자동 생성된 설명">
            <a:extLst>
              <a:ext uri="{FF2B5EF4-FFF2-40B4-BE49-F238E27FC236}">
                <a16:creationId xmlns:a16="http://schemas.microsoft.com/office/drawing/2014/main" id="{7346982A-FFBA-4060-85FB-D8E8622C298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594" y="690856"/>
            <a:ext cx="3540355" cy="1587388"/>
          </a:xfrm>
        </p:spPr>
      </p:pic>
      <p:pic>
        <p:nvPicPr>
          <p:cNvPr id="6" name="내용 개체 틀 11" descr="스크린샷이(가) 표시된 사진&#10;&#10;자동 생성된 설명">
            <a:extLst>
              <a:ext uri="{FF2B5EF4-FFF2-40B4-BE49-F238E27FC236}">
                <a16:creationId xmlns:a16="http://schemas.microsoft.com/office/drawing/2014/main" id="{AE39C7E6-F7ED-4723-AA57-00F912EFA9CB}"/>
              </a:ext>
            </a:extLst>
          </p:cNvPr>
          <p:cNvPicPr>
            <a:picLocks noGrp="1" noChangeAspect="1"/>
          </p:cNvPicPr>
          <p:nvPr>
            <p:ph sz="half" idx="13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593" y="2599215"/>
            <a:ext cx="3540357" cy="1972145"/>
          </a:xfrm>
        </p:spPr>
      </p:pic>
      <p:sp>
        <p:nvSpPr>
          <p:cNvPr id="9" name="제목 3">
            <a:extLst>
              <a:ext uri="{FF2B5EF4-FFF2-40B4-BE49-F238E27FC236}">
                <a16:creationId xmlns:a16="http://schemas.microsoft.com/office/drawing/2014/main" id="{DC1719BB-26EF-41E7-AB6C-B382B8008E03}"/>
              </a:ext>
            </a:extLst>
          </p:cNvPr>
          <p:cNvSpPr txBox="1">
            <a:spLocks/>
          </p:cNvSpPr>
          <p:nvPr/>
        </p:nvSpPr>
        <p:spPr>
          <a:xfrm>
            <a:off x="871244" y="100682"/>
            <a:ext cx="10515600" cy="474663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15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ko-KR" altLang="en-US" dirty="0">
                <a:solidFill>
                  <a:schemeClr val="bg1"/>
                </a:solidFill>
              </a:rPr>
              <a:t>세부 </a:t>
            </a:r>
            <a:r>
              <a:rPr lang="en-US" altLang="ko-KR" dirty="0">
                <a:solidFill>
                  <a:schemeClr val="bg1"/>
                </a:solidFill>
              </a:rPr>
              <a:t>UI </a:t>
            </a:r>
            <a:r>
              <a:rPr lang="ko-KR" altLang="en-US" dirty="0">
                <a:solidFill>
                  <a:schemeClr val="bg1"/>
                </a:solidFill>
              </a:rPr>
              <a:t>기획</a:t>
            </a:r>
          </a:p>
        </p:txBody>
      </p:sp>
      <p:graphicFrame>
        <p:nvGraphicFramePr>
          <p:cNvPr id="10" name="표 13">
            <a:extLst>
              <a:ext uri="{FF2B5EF4-FFF2-40B4-BE49-F238E27FC236}">
                <a16:creationId xmlns:a16="http://schemas.microsoft.com/office/drawing/2014/main" id="{D8025C3E-7313-4402-800D-A8803BC59E5B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912037421"/>
              </p:ext>
            </p:extLst>
          </p:nvPr>
        </p:nvGraphicFramePr>
        <p:xfrm>
          <a:off x="4359745" y="690856"/>
          <a:ext cx="7241706" cy="56993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3367">
                  <a:extLst>
                    <a:ext uri="{9D8B030D-6E8A-4147-A177-3AD203B41FA5}">
                      <a16:colId xmlns:a16="http://schemas.microsoft.com/office/drawing/2014/main" val="173865257"/>
                    </a:ext>
                  </a:extLst>
                </a:gridCol>
                <a:gridCol w="3348525">
                  <a:extLst>
                    <a:ext uri="{9D8B030D-6E8A-4147-A177-3AD203B41FA5}">
                      <a16:colId xmlns:a16="http://schemas.microsoft.com/office/drawing/2014/main" val="3976093468"/>
                    </a:ext>
                  </a:extLst>
                </a:gridCol>
                <a:gridCol w="3449814">
                  <a:extLst>
                    <a:ext uri="{9D8B030D-6E8A-4147-A177-3AD203B41FA5}">
                      <a16:colId xmlns:a16="http://schemas.microsoft.com/office/drawing/2014/main" val="12133747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NO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기능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기획의도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64153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캐릭터 이미지 출력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터치 시 캐릭터의 상태 값을 </a:t>
                      </a:r>
                      <a:r>
                        <a:rPr lang="ko-KR" altLang="en-US" sz="1000" dirty="0" err="1"/>
                        <a:t>툴팁</a:t>
                      </a:r>
                      <a:r>
                        <a:rPr lang="ko-KR" altLang="en-US" sz="1000" dirty="0"/>
                        <a:t> 창에 텍스트로 출력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캐릭터 상태를 이미지를 통하 한번에 확인할 수 있도록 하기 위해 연관 </a:t>
                      </a:r>
                      <a:r>
                        <a:rPr lang="en-US" altLang="ko-KR" sz="1000" dirty="0"/>
                        <a:t>UI</a:t>
                      </a:r>
                      <a:r>
                        <a:rPr lang="ko-KR" altLang="en-US" sz="1000" dirty="0"/>
                        <a:t>를</a:t>
                      </a:r>
                      <a:r>
                        <a:rPr lang="en-US" altLang="ko-KR" sz="1000" dirty="0"/>
                        <a:t> </a:t>
                      </a:r>
                      <a:r>
                        <a:rPr lang="ko-KR" altLang="en-US" sz="1000" dirty="0"/>
                        <a:t>모아 놓음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버프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방어막 개수는 없는 경우 출력하지 않음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21120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2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체력 바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 err="1"/>
                        <a:t>프로그레스</a:t>
                      </a:r>
                      <a:r>
                        <a:rPr lang="ko-KR" altLang="en-US" sz="1000" dirty="0"/>
                        <a:t> 바</a:t>
                      </a:r>
                      <a:r>
                        <a:rPr lang="en-US" altLang="ko-KR" sz="1000" dirty="0"/>
                        <a:t>), </a:t>
                      </a:r>
                      <a:r>
                        <a:rPr lang="ko-KR" altLang="en-US" sz="1000" dirty="0"/>
                        <a:t>중앙에 숫치 값 텍스트 출력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09305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3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방어막 개수 출력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개수 만큼 출력 우측부터 삭제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8748460"/>
                  </a:ext>
                </a:extLst>
              </a:tr>
              <a:tr h="13252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4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적용된 버프 이미지 출력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좌측부터 출력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왼쪽 정렬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1389357"/>
                  </a:ext>
                </a:extLst>
              </a:tr>
              <a:tr h="65623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5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현 위치를 텍스트로 출력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게임을 진행하기 위한 필수 정보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텍스트로 현재 진행 정도를 확인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이미지로 다음 진행할 방을 선택할 때 필요한 방정보를 획득할 수 있음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전투 시 해당 정보는 필요가 없으며 좁은 화면을 차지하고 있기 때문에 출력하지 않음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8537513"/>
                  </a:ext>
                </a:extLst>
              </a:tr>
              <a:tr h="13252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6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현 위치와 인접한 방의 정보 출력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전투시 출력 </a:t>
                      </a:r>
                      <a:r>
                        <a:rPr lang="en-US" altLang="ko-KR" sz="1000" dirty="0"/>
                        <a:t>x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41053"/>
                  </a:ext>
                </a:extLst>
              </a:tr>
              <a:tr h="13252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7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화면 우측 하단에 배치되는 공격 관련 </a:t>
                      </a:r>
                      <a:r>
                        <a:rPr lang="en-US" altLang="ko-KR" sz="1000" dirty="0"/>
                        <a:t>UI</a:t>
                      </a:r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공격 버튼을 기준으로 스킬 버튼들을 둥글게 배치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엄지손가락으로 터치가 쉬운 범위에 스킬 버튼과 공격 버튼을 배치함으로 조작의 편의성 올림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9376562"/>
                  </a:ext>
                </a:extLst>
              </a:tr>
              <a:tr h="105213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8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무기 변경 버튼을 화면 최 우측에 배치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기본 터치 시 사용하는 무기가 변경됨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터치를 오랜 시간 유지하는 것으로 아이템 정보를 확인할 수 있음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터치 미스로 유저가 원하지 않은 시점에 무기가 변경되는 것을 방지하기 위해 조작 범위 안쪽에 배치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85588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9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출력되는 </a:t>
                      </a:r>
                      <a:r>
                        <a:rPr lang="en-US" altLang="ko-KR" sz="1000" dirty="0"/>
                        <a:t>UI</a:t>
                      </a:r>
                      <a:r>
                        <a:rPr lang="ko-KR" altLang="en-US" sz="1000" dirty="0"/>
                        <a:t>이미지를 </a:t>
                      </a:r>
                      <a:r>
                        <a:rPr lang="en-US" altLang="ko-KR" sz="1000" dirty="0"/>
                        <a:t>2</a:t>
                      </a:r>
                      <a:r>
                        <a:rPr lang="ko-KR" altLang="en-US" sz="1000" dirty="0"/>
                        <a:t>개로 분리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sz="1000" dirty="0"/>
                        <a:t>NPC</a:t>
                      </a:r>
                      <a:r>
                        <a:rPr lang="ko-KR" altLang="en-US" sz="1000" dirty="0"/>
                        <a:t>의 가까이에 위치하게 되면 자동으로 </a:t>
                      </a:r>
                      <a:r>
                        <a:rPr lang="en-US" altLang="ko-KR" sz="1000" dirty="0"/>
                        <a:t>Ui</a:t>
                      </a:r>
                      <a:r>
                        <a:rPr lang="ko-KR" altLang="en-US" sz="1000" dirty="0"/>
                        <a:t>이미지가 변경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90488" marR="0" lvl="0" indent="-90488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000" dirty="0"/>
                        <a:t>저가 </a:t>
                      </a:r>
                      <a:r>
                        <a:rPr lang="en-US" altLang="ko-KR" sz="1000" dirty="0"/>
                        <a:t>NPC</a:t>
                      </a:r>
                      <a:r>
                        <a:rPr lang="ko-KR" altLang="en-US" sz="1000" dirty="0"/>
                        <a:t>와 상호작용 가능한 상태인지 </a:t>
                      </a:r>
                      <a:r>
                        <a:rPr lang="en-US" altLang="ko-KR" sz="1000" dirty="0"/>
                        <a:t>UI</a:t>
                      </a:r>
                      <a:r>
                        <a:rPr lang="ko-KR" altLang="en-US" sz="1000" dirty="0"/>
                        <a:t>를</a:t>
                      </a:r>
                      <a:r>
                        <a:rPr lang="en-US" altLang="ko-KR" sz="1000" dirty="0"/>
                        <a:t> </a:t>
                      </a:r>
                      <a:r>
                        <a:rPr lang="ko-KR" altLang="en-US" sz="1000" dirty="0"/>
                        <a:t>통해 직관적으로 알 수 있어야 한다고 판단했음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484809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0681AC0F-D5F6-4D6C-A882-4010C36E5B48}"/>
              </a:ext>
            </a:extLst>
          </p:cNvPr>
          <p:cNvSpPr txBox="1"/>
          <p:nvPr/>
        </p:nvSpPr>
        <p:spPr>
          <a:xfrm>
            <a:off x="604776" y="896311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1</a:t>
            </a:r>
            <a:endParaRPr lang="ko-KR" altLang="en-US" sz="1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52DC7-F49F-4BB0-8301-E50D2F7617F1}"/>
              </a:ext>
            </a:extLst>
          </p:cNvPr>
          <p:cNvSpPr txBox="1"/>
          <p:nvPr/>
        </p:nvSpPr>
        <p:spPr>
          <a:xfrm>
            <a:off x="1570467" y="896311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2</a:t>
            </a:r>
            <a:endParaRPr lang="ko-KR" altLang="en-US" sz="1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E95DB9C-F067-48EB-8246-38666177B9DC}"/>
              </a:ext>
            </a:extLst>
          </p:cNvPr>
          <p:cNvSpPr txBox="1"/>
          <p:nvPr/>
        </p:nvSpPr>
        <p:spPr>
          <a:xfrm>
            <a:off x="1532367" y="1309678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3</a:t>
            </a:r>
            <a:endParaRPr lang="ko-KR" altLang="en-US" sz="12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DB589B0-D620-47C3-B2C7-1261BD4F9785}"/>
              </a:ext>
            </a:extLst>
          </p:cNvPr>
          <p:cNvSpPr txBox="1"/>
          <p:nvPr/>
        </p:nvSpPr>
        <p:spPr>
          <a:xfrm>
            <a:off x="623826" y="1643151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4</a:t>
            </a:r>
            <a:endParaRPr lang="ko-KR" altLang="en-US" sz="1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A2678A2-5935-4B4B-94C6-86800B22E695}"/>
              </a:ext>
            </a:extLst>
          </p:cNvPr>
          <p:cNvSpPr txBox="1"/>
          <p:nvPr/>
        </p:nvSpPr>
        <p:spPr>
          <a:xfrm>
            <a:off x="624058" y="2602993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5</a:t>
            </a:r>
            <a:endParaRPr lang="ko-KR" altLang="en-US" sz="12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66C519C-29B1-4D58-9E7A-2713A906307F}"/>
              </a:ext>
            </a:extLst>
          </p:cNvPr>
          <p:cNvSpPr txBox="1"/>
          <p:nvPr/>
        </p:nvSpPr>
        <p:spPr>
          <a:xfrm>
            <a:off x="631593" y="2993155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6</a:t>
            </a:r>
            <a:endParaRPr lang="ko-KR" altLang="en-US" sz="1200" dirty="0"/>
          </a:p>
        </p:txBody>
      </p:sp>
      <p:pic>
        <p:nvPicPr>
          <p:cNvPr id="17" name="내용 개체 틀 6" descr="그리기, 시계이(가) 표시된 사진&#10;&#10;자동 생성된 설명">
            <a:extLst>
              <a:ext uri="{FF2B5EF4-FFF2-40B4-BE49-F238E27FC236}">
                <a16:creationId xmlns:a16="http://schemas.microsoft.com/office/drawing/2014/main" id="{75F49132-0384-4ECC-88F2-895720FF33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593" y="4782046"/>
            <a:ext cx="2168760" cy="160812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F0DBB58-3271-48A3-ABC8-B38598A98BB7}"/>
              </a:ext>
            </a:extLst>
          </p:cNvPr>
          <p:cNvSpPr txBox="1"/>
          <p:nvPr/>
        </p:nvSpPr>
        <p:spPr>
          <a:xfrm>
            <a:off x="637483" y="4822212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7</a:t>
            </a:r>
            <a:endParaRPr lang="ko-KR" altLang="en-US" sz="12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0520925-D315-4BB0-AC87-EA5AF1DC5226}"/>
              </a:ext>
            </a:extLst>
          </p:cNvPr>
          <p:cNvSpPr txBox="1"/>
          <p:nvPr/>
        </p:nvSpPr>
        <p:spPr>
          <a:xfrm>
            <a:off x="2190984" y="5170918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8</a:t>
            </a:r>
            <a:endParaRPr lang="ko-KR" altLang="en-US" sz="1200" dirty="0"/>
          </a:p>
        </p:txBody>
      </p:sp>
      <p:pic>
        <p:nvPicPr>
          <p:cNvPr id="21" name="내용 개체 틀 40">
            <a:extLst>
              <a:ext uri="{FF2B5EF4-FFF2-40B4-BE49-F238E27FC236}">
                <a16:creationId xmlns:a16="http://schemas.microsoft.com/office/drawing/2014/main" id="{CEC40F60-91F3-46FE-9027-C8316384C8C3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959" t="72496" r="8710" b="2263"/>
          <a:stretch/>
        </p:blipFill>
        <p:spPr>
          <a:xfrm>
            <a:off x="3311762" y="4782047"/>
            <a:ext cx="817326" cy="792463"/>
          </a:xfrm>
          <a:prstGeom prst="rect">
            <a:avLst/>
          </a:prstGeom>
        </p:spPr>
      </p:pic>
      <p:pic>
        <p:nvPicPr>
          <p:cNvPr id="3" name="그림 2" descr="전자기기, 앉아있는, 컴퓨터, 대형이(가) 표시된 사진&#10;&#10;자동 생성된 설명">
            <a:extLst>
              <a:ext uri="{FF2B5EF4-FFF2-40B4-BE49-F238E27FC236}">
                <a16:creationId xmlns:a16="http://schemas.microsoft.com/office/drawing/2014/main" id="{162DE660-F365-41A8-B382-92887C59F7C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207" t="55070" r="3764" b="39213"/>
          <a:stretch/>
        </p:blipFill>
        <p:spPr>
          <a:xfrm>
            <a:off x="3311762" y="5570134"/>
            <a:ext cx="817326" cy="820040"/>
          </a:xfrm>
          <a:prstGeom prst="rect">
            <a:avLst/>
          </a:prstGeom>
        </p:spPr>
      </p:pic>
      <p:cxnSp>
        <p:nvCxnSpPr>
          <p:cNvPr id="5" name="연결선: 꺾임 4">
            <a:extLst>
              <a:ext uri="{FF2B5EF4-FFF2-40B4-BE49-F238E27FC236}">
                <a16:creationId xmlns:a16="http://schemas.microsoft.com/office/drawing/2014/main" id="{86E21DA3-0B13-4368-A316-E3EE8DC73EA4}"/>
              </a:ext>
            </a:extLst>
          </p:cNvPr>
          <p:cNvCxnSpPr>
            <a:cxnSpLocks/>
            <a:stCxn id="23" idx="4"/>
            <a:endCxn id="3" idx="1"/>
          </p:cNvCxnSpPr>
          <p:nvPr/>
        </p:nvCxnSpPr>
        <p:spPr>
          <a:xfrm rot="16200000" flipH="1">
            <a:off x="3052709" y="5721101"/>
            <a:ext cx="147190" cy="370915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0A3C5540-28D9-4272-ADD0-869393DBD604}"/>
              </a:ext>
            </a:extLst>
          </p:cNvPr>
          <p:cNvCxnSpPr>
            <a:cxnSpLocks/>
            <a:stCxn id="23" idx="0"/>
            <a:endCxn id="21" idx="1"/>
          </p:cNvCxnSpPr>
          <p:nvPr/>
        </p:nvCxnSpPr>
        <p:spPr>
          <a:xfrm rot="5400000" flipH="1" flipV="1">
            <a:off x="2821821" y="5297305"/>
            <a:ext cx="608966" cy="370915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타원 22">
            <a:extLst>
              <a:ext uri="{FF2B5EF4-FFF2-40B4-BE49-F238E27FC236}">
                <a16:creationId xmlns:a16="http://schemas.microsoft.com/office/drawing/2014/main" id="{258C1C39-2D79-4140-8431-0C08559B81B0}"/>
              </a:ext>
            </a:extLst>
          </p:cNvPr>
          <p:cNvSpPr/>
          <p:nvPr/>
        </p:nvSpPr>
        <p:spPr>
          <a:xfrm>
            <a:off x="2917034" y="5787245"/>
            <a:ext cx="47625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C0A16783-E85C-439F-9AB5-E640F9813FF4}"/>
              </a:ext>
            </a:extLst>
          </p:cNvPr>
          <p:cNvCxnSpPr>
            <a:cxnSpLocks/>
            <a:endCxn id="23" idx="2"/>
          </p:cNvCxnSpPr>
          <p:nvPr/>
        </p:nvCxnSpPr>
        <p:spPr>
          <a:xfrm>
            <a:off x="2238375" y="5810105"/>
            <a:ext cx="67865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0076A996-569A-4B55-991D-BDD9C0C3FCCE}"/>
              </a:ext>
            </a:extLst>
          </p:cNvPr>
          <p:cNvSpPr txBox="1"/>
          <p:nvPr/>
        </p:nvSpPr>
        <p:spPr>
          <a:xfrm>
            <a:off x="3367142" y="4822211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9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8846626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내용 개체 틀 25">
            <a:extLst>
              <a:ext uri="{FF2B5EF4-FFF2-40B4-BE49-F238E27FC236}">
                <a16:creationId xmlns:a16="http://schemas.microsoft.com/office/drawing/2014/main" id="{F099B313-706E-4439-9CBF-BD14D7A6D2FA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6784" y="2479675"/>
            <a:ext cx="5451245" cy="3087688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86A22789-7C38-4239-8D42-DF088B84B8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7471" y="74490"/>
            <a:ext cx="10515600" cy="474663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</a:rPr>
              <a:t>세부 </a:t>
            </a:r>
            <a:r>
              <a:rPr lang="en-US" altLang="ko-KR" dirty="0">
                <a:solidFill>
                  <a:schemeClr val="bg1"/>
                </a:solidFill>
              </a:rPr>
              <a:t>UI </a:t>
            </a:r>
            <a:r>
              <a:rPr lang="ko-KR" altLang="en-US" dirty="0">
                <a:solidFill>
                  <a:schemeClr val="bg1"/>
                </a:solidFill>
              </a:rPr>
              <a:t>기획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8687C951-A888-4331-9773-C6BACD20B3FE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ko-KR" altLang="en-US" dirty="0"/>
              <a:t>전투 화면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FE04828-C2BA-4FD3-9171-DBB72F5A5CA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 dirty="0"/>
              <a:t>유저의 조작으로 전투가 진행되는 화면</a:t>
            </a:r>
          </a:p>
        </p:txBody>
      </p:sp>
      <p:graphicFrame>
        <p:nvGraphicFramePr>
          <p:cNvPr id="35" name="표 13">
            <a:extLst>
              <a:ext uri="{FF2B5EF4-FFF2-40B4-BE49-F238E27FC236}">
                <a16:creationId xmlns:a16="http://schemas.microsoft.com/office/drawing/2014/main" id="{4A58E1BD-0291-49CE-A592-18822E7F997A}"/>
              </a:ext>
            </a:extLst>
          </p:cNvPr>
          <p:cNvGraphicFramePr>
            <a:graphicFrameLocks noGrp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val="3094621214"/>
              </p:ext>
            </p:extLst>
          </p:nvPr>
        </p:nvGraphicFramePr>
        <p:xfrm>
          <a:off x="7589838" y="1750617"/>
          <a:ext cx="4153883" cy="4417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8787">
                  <a:extLst>
                    <a:ext uri="{9D8B030D-6E8A-4147-A177-3AD203B41FA5}">
                      <a16:colId xmlns:a16="http://schemas.microsoft.com/office/drawing/2014/main" val="173865257"/>
                    </a:ext>
                  </a:extLst>
                </a:gridCol>
                <a:gridCol w="3695096">
                  <a:extLst>
                    <a:ext uri="{9D8B030D-6E8A-4147-A177-3AD203B41FA5}">
                      <a16:colId xmlns:a16="http://schemas.microsoft.com/office/drawing/2014/main" val="39760934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NO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기능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64153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90488" indent="-90488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캐릭터 상태 값 출력 위치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77481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2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90488" indent="-90488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보스 몬스터의 체력과 상태 값을 출력하는 위치</a:t>
                      </a:r>
                      <a:endParaRPr lang="en-US" altLang="ko-KR" sz="1000" dirty="0"/>
                    </a:p>
                    <a:p>
                      <a:pPr marL="90488" indent="-90488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보스 방에 입장했을 때 출력</a:t>
                      </a:r>
                      <a:endParaRPr lang="en-US" altLang="ko-KR" sz="1000" dirty="0"/>
                    </a:p>
                    <a:p>
                      <a:pPr marL="90488" indent="-90488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보스가 처지 되었을 때 다시 사라짐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49633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3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90488" indent="-90488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유저가 보유한 현재 재화를 출력하는 위치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50562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4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90488" indent="-90488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일시 정지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인벤토리 등 부가 기능들을 하나로 묶어 따로 팝업으로 출력하는 버튼을 출력하는 위치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73478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5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90488" indent="-90488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 err="1"/>
                        <a:t>미니맵</a:t>
                      </a:r>
                      <a:r>
                        <a:rPr lang="ko-KR" altLang="en-US" sz="1000" dirty="0"/>
                        <a:t> 출력 위치</a:t>
                      </a:r>
                      <a:endParaRPr lang="en-US" altLang="ko-KR" sz="1000" dirty="0"/>
                    </a:p>
                    <a:p>
                      <a:pPr marL="90488" indent="-90488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전투시 출력 되지 않음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방을 클리어 했을 때 출력됨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98154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6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90488" marR="0" lvl="0" indent="-90488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000" dirty="0"/>
                        <a:t>몬스터</a:t>
                      </a:r>
                      <a:r>
                        <a:rPr lang="en-US" altLang="ko-KR" sz="1000" dirty="0"/>
                        <a:t>/</a:t>
                      </a:r>
                      <a:r>
                        <a:rPr lang="ko-KR" altLang="en-US" sz="1000" dirty="0"/>
                        <a:t>유저캐릭터</a:t>
                      </a:r>
                      <a:r>
                        <a:rPr lang="en-US" altLang="ko-KR" sz="1000" dirty="0"/>
                        <a:t>/NPC </a:t>
                      </a:r>
                      <a:r>
                        <a:rPr lang="ko-KR" altLang="en-US" sz="1000" dirty="0"/>
                        <a:t>상단에 텍스트 또는 이미지 출력 범위 지정됨</a:t>
                      </a:r>
                      <a:endParaRPr lang="en-US" altLang="ko-KR" sz="1000" dirty="0"/>
                    </a:p>
                    <a:p>
                      <a:pPr marL="90488" marR="0" lvl="0" indent="-90488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000" dirty="0"/>
                        <a:t>NPC</a:t>
                      </a:r>
                      <a:r>
                        <a:rPr lang="ko-KR" altLang="en-US" sz="1000" dirty="0"/>
                        <a:t>와 보스 몬스터</a:t>
                      </a:r>
                      <a:r>
                        <a:rPr lang="en-US" altLang="ko-KR" sz="1000" dirty="0"/>
                        <a:t> : </a:t>
                      </a:r>
                      <a:r>
                        <a:rPr lang="ko-KR" altLang="en-US" sz="1000" dirty="0"/>
                        <a:t>이름 텍스트 출력</a:t>
                      </a:r>
                      <a:endParaRPr lang="en-US" altLang="ko-KR" sz="1000" dirty="0"/>
                    </a:p>
                    <a:p>
                      <a:pPr marL="90488" marR="0" lvl="0" indent="-90488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000" dirty="0"/>
                        <a:t>일반 몬스터와 유저캐릭터 </a:t>
                      </a:r>
                      <a:r>
                        <a:rPr lang="en-US" altLang="ko-KR" sz="1000" dirty="0"/>
                        <a:t>: </a:t>
                      </a:r>
                      <a:r>
                        <a:rPr lang="ko-KR" altLang="en-US" sz="1000" dirty="0"/>
                        <a:t>체력 </a:t>
                      </a:r>
                      <a:r>
                        <a:rPr lang="ko-KR" altLang="en-US" sz="1000" dirty="0" err="1"/>
                        <a:t>프로그래스</a:t>
                      </a:r>
                      <a:r>
                        <a:rPr lang="ko-KR" altLang="en-US" sz="1000" dirty="0"/>
                        <a:t> 바 출력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5570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7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90488" marR="0" lvl="0" indent="-90488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000" dirty="0"/>
                        <a:t>게임 진행 사항 중 중요한 정보를 하단에 텍스트로 시스템 메시지 출력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4724193"/>
                  </a:ext>
                </a:extLst>
              </a:tr>
            </a:tbl>
          </a:graphicData>
        </a:graphic>
      </p:graphicFrame>
      <p:sp>
        <p:nvSpPr>
          <p:cNvPr id="40" name="화살표: 아래쪽 39">
            <a:extLst>
              <a:ext uri="{FF2B5EF4-FFF2-40B4-BE49-F238E27FC236}">
                <a16:creationId xmlns:a16="http://schemas.microsoft.com/office/drawing/2014/main" id="{223E88C2-0ED6-4054-8827-BD30EDD2BEFE}"/>
              </a:ext>
            </a:extLst>
          </p:cNvPr>
          <p:cNvSpPr/>
          <p:nvPr/>
        </p:nvSpPr>
        <p:spPr>
          <a:xfrm>
            <a:off x="9205459" y="7954700"/>
            <a:ext cx="922640" cy="482759"/>
          </a:xfrm>
          <a:prstGeom prst="downArrow">
            <a:avLst/>
          </a:prstGeom>
          <a:solidFill>
            <a:srgbClr val="FFE6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계속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09C5CB5-85C6-4C41-912D-B77E9810B403}"/>
              </a:ext>
            </a:extLst>
          </p:cNvPr>
          <p:cNvSpPr/>
          <p:nvPr/>
        </p:nvSpPr>
        <p:spPr>
          <a:xfrm>
            <a:off x="4805856" y="2565390"/>
            <a:ext cx="1074244" cy="288783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재화</a:t>
            </a:r>
            <a:endParaRPr lang="ko-KR" altLang="en-US" sz="6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D8D42AC-7E22-4292-B1E5-1A4337246C50}"/>
              </a:ext>
            </a:extLst>
          </p:cNvPr>
          <p:cNvSpPr/>
          <p:nvPr/>
        </p:nvSpPr>
        <p:spPr>
          <a:xfrm>
            <a:off x="1335665" y="2570140"/>
            <a:ext cx="1588593" cy="58581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캐릭터 상태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B5C510D-4CCD-4A8B-BCBC-6B881166D6A9}"/>
              </a:ext>
            </a:extLst>
          </p:cNvPr>
          <p:cNvSpPr/>
          <p:nvPr/>
        </p:nvSpPr>
        <p:spPr>
          <a:xfrm>
            <a:off x="3214052" y="5165668"/>
            <a:ext cx="1588593" cy="341359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시스템 출력 메시지</a:t>
            </a:r>
            <a:endParaRPr lang="ko-KR" altLang="en-US" sz="6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83AFE939-9D9D-4708-A402-A8F2D8B07B1E}"/>
              </a:ext>
            </a:extLst>
          </p:cNvPr>
          <p:cNvSpPr/>
          <p:nvPr/>
        </p:nvSpPr>
        <p:spPr>
          <a:xfrm>
            <a:off x="5927240" y="4365624"/>
            <a:ext cx="335754" cy="281002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스킬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DE6B4A2-884D-4C8D-9874-2E8F77998791}"/>
              </a:ext>
            </a:extLst>
          </p:cNvPr>
          <p:cNvSpPr/>
          <p:nvPr/>
        </p:nvSpPr>
        <p:spPr>
          <a:xfrm>
            <a:off x="5412669" y="4378323"/>
            <a:ext cx="335755" cy="281003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스킬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96C7104-FE9A-4C5F-9DDC-31C2FA051069}"/>
              </a:ext>
            </a:extLst>
          </p:cNvPr>
          <p:cNvSpPr/>
          <p:nvPr/>
        </p:nvSpPr>
        <p:spPr>
          <a:xfrm>
            <a:off x="5095964" y="4782349"/>
            <a:ext cx="335755" cy="268269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스킬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AF07ADC-1861-4AA4-9783-9CF826A7FBD7}"/>
              </a:ext>
            </a:extLst>
          </p:cNvPr>
          <p:cNvSpPr/>
          <p:nvPr/>
        </p:nvSpPr>
        <p:spPr>
          <a:xfrm>
            <a:off x="5207481" y="5160934"/>
            <a:ext cx="335755" cy="31276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회피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9A46F04-F22A-4A34-A75C-E592295C7FE0}"/>
              </a:ext>
            </a:extLst>
          </p:cNvPr>
          <p:cNvSpPr/>
          <p:nvPr/>
        </p:nvSpPr>
        <p:spPr>
          <a:xfrm>
            <a:off x="5050323" y="4303668"/>
            <a:ext cx="1679589" cy="1263691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전투 </a:t>
            </a:r>
            <a:r>
              <a:rPr lang="en-US" altLang="ko-KR" sz="6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UI </a:t>
            </a:r>
            <a:r>
              <a:rPr lang="ko-KR" altLang="en-US" sz="6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배치 범위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F8661CFD-586E-411B-9564-B8789C711E4D}"/>
              </a:ext>
            </a:extLst>
          </p:cNvPr>
          <p:cNvSpPr/>
          <p:nvPr/>
        </p:nvSpPr>
        <p:spPr>
          <a:xfrm>
            <a:off x="5995730" y="2984548"/>
            <a:ext cx="705064" cy="817513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 dirty="0" err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미니맵</a:t>
            </a:r>
            <a:endParaRPr lang="ko-KR" altLang="en-US" sz="6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5002B672-9A52-4EB7-9C0E-FF763EC95DBB}"/>
              </a:ext>
            </a:extLst>
          </p:cNvPr>
          <p:cNvSpPr/>
          <p:nvPr/>
        </p:nvSpPr>
        <p:spPr>
          <a:xfrm>
            <a:off x="1695450" y="4558502"/>
            <a:ext cx="800100" cy="734832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조이 스틱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166D71A9-529C-4215-9F87-3BB4910D2421}"/>
              </a:ext>
            </a:extLst>
          </p:cNvPr>
          <p:cNvSpPr/>
          <p:nvPr/>
        </p:nvSpPr>
        <p:spPr>
          <a:xfrm>
            <a:off x="3214052" y="2542894"/>
            <a:ext cx="1588593" cy="341359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보스 상태 출력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90D01781-1514-4F86-B992-0C879B4D8B15}"/>
              </a:ext>
            </a:extLst>
          </p:cNvPr>
          <p:cNvSpPr/>
          <p:nvPr/>
        </p:nvSpPr>
        <p:spPr>
          <a:xfrm>
            <a:off x="6867335" y="3908396"/>
            <a:ext cx="685268" cy="2302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시작 화면</a:t>
            </a:r>
          </a:p>
        </p:txBody>
      </p:sp>
      <p:sp>
        <p:nvSpPr>
          <p:cNvPr id="46" name="모서리가 둥근 직사각형 20">
            <a:extLst>
              <a:ext uri="{FF2B5EF4-FFF2-40B4-BE49-F238E27FC236}">
                <a16:creationId xmlns:a16="http://schemas.microsoft.com/office/drawing/2014/main" id="{9344187A-828A-4ECE-B5CE-21D84851B529}"/>
              </a:ext>
            </a:extLst>
          </p:cNvPr>
          <p:cNvSpPr/>
          <p:nvPr/>
        </p:nvSpPr>
        <p:spPr>
          <a:xfrm>
            <a:off x="6867335" y="3155950"/>
            <a:ext cx="685268" cy="228423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일시정지</a:t>
            </a:r>
          </a:p>
        </p:txBody>
      </p:sp>
      <p:cxnSp>
        <p:nvCxnSpPr>
          <p:cNvPr id="47" name="직선 화살표 연결선 33">
            <a:extLst>
              <a:ext uri="{FF2B5EF4-FFF2-40B4-BE49-F238E27FC236}">
                <a16:creationId xmlns:a16="http://schemas.microsoft.com/office/drawing/2014/main" id="{E328CBAB-8FD3-400A-9942-68F1AE26D771}"/>
              </a:ext>
            </a:extLst>
          </p:cNvPr>
          <p:cNvCxnSpPr>
            <a:cxnSpLocks/>
            <a:endCxn id="46" idx="0"/>
          </p:cNvCxnSpPr>
          <p:nvPr/>
        </p:nvCxnSpPr>
        <p:spPr>
          <a:xfrm>
            <a:off x="6719733" y="2793872"/>
            <a:ext cx="490236" cy="362078"/>
          </a:xfrm>
          <a:prstGeom prst="bentConnector2">
            <a:avLst/>
          </a:prstGeom>
          <a:ln w="190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33">
            <a:extLst>
              <a:ext uri="{FF2B5EF4-FFF2-40B4-BE49-F238E27FC236}">
                <a16:creationId xmlns:a16="http://schemas.microsoft.com/office/drawing/2014/main" id="{7B79DAD6-EC64-4126-AE75-BF76B01B0CCD}"/>
              </a:ext>
            </a:extLst>
          </p:cNvPr>
          <p:cNvCxnSpPr>
            <a:cxnSpLocks/>
            <a:stCxn id="55" idx="0"/>
            <a:endCxn id="57" idx="3"/>
          </p:cNvCxnSpPr>
          <p:nvPr/>
        </p:nvCxnSpPr>
        <p:spPr>
          <a:xfrm rot="16200000" flipV="1">
            <a:off x="5637669" y="2213914"/>
            <a:ext cx="318256" cy="493364"/>
          </a:xfrm>
          <a:prstGeom prst="bentConnector2">
            <a:avLst/>
          </a:prstGeom>
          <a:ln w="190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33">
            <a:extLst>
              <a:ext uri="{FF2B5EF4-FFF2-40B4-BE49-F238E27FC236}">
                <a16:creationId xmlns:a16="http://schemas.microsoft.com/office/drawing/2014/main" id="{E3065CB4-BE8F-49E4-8206-6C104EE4632E}"/>
              </a:ext>
            </a:extLst>
          </p:cNvPr>
          <p:cNvCxnSpPr>
            <a:cxnSpLocks/>
            <a:stCxn id="46" idx="2"/>
            <a:endCxn id="45" idx="0"/>
          </p:cNvCxnSpPr>
          <p:nvPr/>
        </p:nvCxnSpPr>
        <p:spPr>
          <a:xfrm>
            <a:off x="7209969" y="3384373"/>
            <a:ext cx="0" cy="524023"/>
          </a:xfrm>
          <a:prstGeom prst="straightConnector1">
            <a:avLst/>
          </a:prstGeom>
          <a:ln w="190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76C0F41A-FBC8-4BB4-8F3D-00904365BC39}"/>
              </a:ext>
            </a:extLst>
          </p:cNvPr>
          <p:cNvSpPr/>
          <p:nvPr/>
        </p:nvSpPr>
        <p:spPr>
          <a:xfrm>
            <a:off x="448279" y="3335338"/>
            <a:ext cx="788086" cy="2302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전투 화면</a:t>
            </a:r>
          </a:p>
        </p:txBody>
      </p:sp>
      <p:cxnSp>
        <p:nvCxnSpPr>
          <p:cNvPr id="51" name="직선 화살표 연결선 29">
            <a:extLst>
              <a:ext uri="{FF2B5EF4-FFF2-40B4-BE49-F238E27FC236}">
                <a16:creationId xmlns:a16="http://schemas.microsoft.com/office/drawing/2014/main" id="{91B2581A-D7E8-4B85-A46F-9B0C7810F877}"/>
              </a:ext>
            </a:extLst>
          </p:cNvPr>
          <p:cNvCxnSpPr>
            <a:cxnSpLocks/>
            <a:stCxn id="50" idx="2"/>
            <a:endCxn id="43" idx="1"/>
          </p:cNvCxnSpPr>
          <p:nvPr/>
        </p:nvCxnSpPr>
        <p:spPr>
          <a:xfrm rot="16200000" flipH="1">
            <a:off x="835585" y="3572320"/>
            <a:ext cx="457936" cy="444462"/>
          </a:xfrm>
          <a:prstGeom prst="bentConnector2">
            <a:avLst/>
          </a:prstGeom>
          <a:ln w="19050">
            <a:solidFill>
              <a:schemeClr val="accent6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BF2FD533-BC09-4349-9CF2-8E9727DB174D}"/>
              </a:ext>
            </a:extLst>
          </p:cNvPr>
          <p:cNvSpPr txBox="1"/>
          <p:nvPr/>
        </p:nvSpPr>
        <p:spPr>
          <a:xfrm>
            <a:off x="1342294" y="2586670"/>
            <a:ext cx="22313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1</a:t>
            </a:r>
            <a:endParaRPr lang="ko-KR" altLang="en-US" sz="1200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E962D2A-B40B-400D-9E58-03A4BA31D47D}"/>
              </a:ext>
            </a:extLst>
          </p:cNvPr>
          <p:cNvSpPr txBox="1"/>
          <p:nvPr/>
        </p:nvSpPr>
        <p:spPr>
          <a:xfrm>
            <a:off x="3238594" y="2547651"/>
            <a:ext cx="22313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2</a:t>
            </a:r>
            <a:endParaRPr lang="ko-KR" altLang="en-US" sz="1200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698929B-1C57-401F-AA4A-CCAF4FA4772C}"/>
              </a:ext>
            </a:extLst>
          </p:cNvPr>
          <p:cNvSpPr txBox="1"/>
          <p:nvPr/>
        </p:nvSpPr>
        <p:spPr>
          <a:xfrm>
            <a:off x="4827187" y="2575870"/>
            <a:ext cx="22313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3</a:t>
            </a:r>
            <a:endParaRPr lang="ko-KR" altLang="en-US" sz="1200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DC7F37D-835E-4E3C-9C9F-960A403223A1}"/>
              </a:ext>
            </a:extLst>
          </p:cNvPr>
          <p:cNvSpPr txBox="1"/>
          <p:nvPr/>
        </p:nvSpPr>
        <p:spPr>
          <a:xfrm>
            <a:off x="5931911" y="2619724"/>
            <a:ext cx="22313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4</a:t>
            </a:r>
            <a:endParaRPr lang="ko-KR" altLang="en-US" sz="1200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5C279FF-08ED-4F7C-AC75-DCAC9941DA35}"/>
              </a:ext>
            </a:extLst>
          </p:cNvPr>
          <p:cNvSpPr txBox="1"/>
          <p:nvPr/>
        </p:nvSpPr>
        <p:spPr>
          <a:xfrm>
            <a:off x="6014669" y="3020340"/>
            <a:ext cx="22313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5</a:t>
            </a:r>
            <a:endParaRPr lang="ko-KR" altLang="en-US" sz="1200" dirty="0"/>
          </a:p>
        </p:txBody>
      </p:sp>
      <p:sp>
        <p:nvSpPr>
          <p:cNvPr id="57" name="모서리가 둥근 직사각형 20">
            <a:extLst>
              <a:ext uri="{FF2B5EF4-FFF2-40B4-BE49-F238E27FC236}">
                <a16:creationId xmlns:a16="http://schemas.microsoft.com/office/drawing/2014/main" id="{02F4507E-01B3-4E23-BF63-6AD230D599BC}"/>
              </a:ext>
            </a:extLst>
          </p:cNvPr>
          <p:cNvSpPr/>
          <p:nvPr/>
        </p:nvSpPr>
        <p:spPr>
          <a:xfrm>
            <a:off x="4864847" y="2187256"/>
            <a:ext cx="685268" cy="228423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인벤토리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cxnSp>
        <p:nvCxnSpPr>
          <p:cNvPr id="68" name="직선 화살표 연결선 33">
            <a:extLst>
              <a:ext uri="{FF2B5EF4-FFF2-40B4-BE49-F238E27FC236}">
                <a16:creationId xmlns:a16="http://schemas.microsoft.com/office/drawing/2014/main" id="{0B50F185-8A50-451F-A1F1-261DBC20716C}"/>
              </a:ext>
            </a:extLst>
          </p:cNvPr>
          <p:cNvCxnSpPr>
            <a:cxnSpLocks/>
            <a:stCxn id="46" idx="1"/>
          </p:cNvCxnSpPr>
          <p:nvPr/>
        </p:nvCxnSpPr>
        <p:spPr>
          <a:xfrm flipH="1">
            <a:off x="6734885" y="3270162"/>
            <a:ext cx="132450" cy="0"/>
          </a:xfrm>
          <a:prstGeom prst="straightConnector1">
            <a:avLst/>
          </a:prstGeom>
          <a:ln w="190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33">
            <a:extLst>
              <a:ext uri="{FF2B5EF4-FFF2-40B4-BE49-F238E27FC236}">
                <a16:creationId xmlns:a16="http://schemas.microsoft.com/office/drawing/2014/main" id="{7CCD0693-A06A-4DA0-8272-2B43BD46E9D3}"/>
              </a:ext>
            </a:extLst>
          </p:cNvPr>
          <p:cNvCxnSpPr>
            <a:cxnSpLocks/>
            <a:stCxn id="57" idx="1"/>
            <a:endCxn id="43" idx="0"/>
          </p:cNvCxnSpPr>
          <p:nvPr/>
        </p:nvCxnSpPr>
        <p:spPr>
          <a:xfrm rot="10800000" flipV="1">
            <a:off x="4012407" y="2301467"/>
            <a:ext cx="852440" cy="178207"/>
          </a:xfrm>
          <a:prstGeom prst="bentConnector2">
            <a:avLst/>
          </a:prstGeom>
          <a:ln w="190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3C4D8158-65FA-4E83-81AD-6D614514785B}"/>
              </a:ext>
            </a:extLst>
          </p:cNvPr>
          <p:cNvSpPr txBox="1"/>
          <p:nvPr/>
        </p:nvSpPr>
        <p:spPr>
          <a:xfrm>
            <a:off x="3895807" y="3506654"/>
            <a:ext cx="22313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6</a:t>
            </a:r>
            <a:endParaRPr lang="ko-KR" altLang="en-US" sz="1200" dirty="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677379A6-1A19-443E-9CD3-BAE58C3F1D6B}"/>
              </a:ext>
            </a:extLst>
          </p:cNvPr>
          <p:cNvSpPr txBox="1"/>
          <p:nvPr/>
        </p:nvSpPr>
        <p:spPr>
          <a:xfrm>
            <a:off x="3235791" y="5160934"/>
            <a:ext cx="22313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7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6856402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4" name="표 54">
            <a:extLst>
              <a:ext uri="{FF2B5EF4-FFF2-40B4-BE49-F238E27FC236}">
                <a16:creationId xmlns:a16="http://schemas.microsoft.com/office/drawing/2014/main" id="{B24F1E15-359A-4002-BAB6-814A189828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3084281"/>
              </p:ext>
            </p:extLst>
          </p:nvPr>
        </p:nvGraphicFramePr>
        <p:xfrm>
          <a:off x="7340671" y="1014293"/>
          <a:ext cx="4373734" cy="17733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73734">
                  <a:extLst>
                    <a:ext uri="{9D8B030D-6E8A-4147-A177-3AD203B41FA5}">
                      <a16:colId xmlns:a16="http://schemas.microsoft.com/office/drawing/2014/main" val="4018810404"/>
                    </a:ext>
                  </a:extLst>
                </a:gridCol>
              </a:tblGrid>
              <a:tr h="30679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조이스틱 출력 방식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2971057"/>
                  </a:ext>
                </a:extLst>
              </a:tr>
              <a:tr h="143811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1763370"/>
                  </a:ext>
                </a:extLst>
              </a:tr>
            </a:tbl>
          </a:graphicData>
        </a:graphic>
      </p:graphicFrame>
      <p:grpSp>
        <p:nvGrpSpPr>
          <p:cNvPr id="3" name="그룹 2">
            <a:extLst>
              <a:ext uri="{FF2B5EF4-FFF2-40B4-BE49-F238E27FC236}">
                <a16:creationId xmlns:a16="http://schemas.microsoft.com/office/drawing/2014/main" id="{93D6CF8C-6E07-415D-A716-45B0C033D0B6}"/>
              </a:ext>
            </a:extLst>
          </p:cNvPr>
          <p:cNvGrpSpPr/>
          <p:nvPr/>
        </p:nvGrpSpPr>
        <p:grpSpPr>
          <a:xfrm>
            <a:off x="447530" y="3857922"/>
            <a:ext cx="3508347" cy="1987194"/>
            <a:chOff x="2601235" y="766763"/>
            <a:chExt cx="5451243" cy="3087687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D4E5A228-6441-4E7F-ACCB-C51D8C78A6CE}"/>
                </a:ext>
              </a:extLst>
            </p:cNvPr>
            <p:cNvGrpSpPr/>
            <p:nvPr/>
          </p:nvGrpSpPr>
          <p:grpSpPr>
            <a:xfrm>
              <a:off x="2601235" y="766763"/>
              <a:ext cx="5451243" cy="3087687"/>
              <a:chOff x="2620285" y="1500188"/>
              <a:chExt cx="5451243" cy="3087687"/>
            </a:xfrm>
          </p:grpSpPr>
          <p:pic>
            <p:nvPicPr>
              <p:cNvPr id="6" name="내용 개체 틀 13" descr="스크린샷이(가) 표시된 사진&#10;&#10;자동 생성된 설명">
                <a:extLst>
                  <a:ext uri="{FF2B5EF4-FFF2-40B4-BE49-F238E27FC236}">
                    <a16:creationId xmlns:a16="http://schemas.microsoft.com/office/drawing/2014/main" id="{4B8625B6-9E65-4399-8C46-49AED95950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20285" y="1500188"/>
                <a:ext cx="5451243" cy="3087687"/>
              </a:xfrm>
              <a:prstGeom prst="rect">
                <a:avLst/>
              </a:prstGeom>
            </p:spPr>
          </p:pic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F7D7F764-14F7-477D-8311-B5D15EF041F5}"/>
                  </a:ext>
                </a:extLst>
              </p:cNvPr>
              <p:cNvSpPr/>
              <p:nvPr/>
            </p:nvSpPr>
            <p:spPr>
              <a:xfrm>
                <a:off x="2667000" y="2000250"/>
                <a:ext cx="1276350" cy="647700"/>
              </a:xfrm>
              <a:prstGeom prst="rect">
                <a:avLst/>
              </a:prstGeom>
              <a:solidFill>
                <a:srgbClr val="C5E0B4"/>
              </a:solidFill>
              <a:ln>
                <a:solidFill>
                  <a:srgbClr val="C5E0B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329EC7DF-D92B-45DC-864C-D8462DB60B9D}"/>
                  </a:ext>
                </a:extLst>
              </p:cNvPr>
              <p:cNvSpPr/>
              <p:nvPr/>
            </p:nvSpPr>
            <p:spPr>
              <a:xfrm>
                <a:off x="4092914" y="1828800"/>
                <a:ext cx="1276350" cy="647700"/>
              </a:xfrm>
              <a:prstGeom prst="rect">
                <a:avLst/>
              </a:prstGeom>
              <a:solidFill>
                <a:srgbClr val="C5E0B4"/>
              </a:solidFill>
              <a:ln>
                <a:solidFill>
                  <a:srgbClr val="C5E0B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AFE21E5F-A83B-4FDD-8AFE-35B2065E094B}"/>
                  </a:ext>
                </a:extLst>
              </p:cNvPr>
              <p:cNvSpPr/>
              <p:nvPr/>
            </p:nvSpPr>
            <p:spPr>
              <a:xfrm>
                <a:off x="7238999" y="2905125"/>
                <a:ext cx="784861" cy="462756"/>
              </a:xfrm>
              <a:prstGeom prst="rect">
                <a:avLst/>
              </a:prstGeom>
              <a:solidFill>
                <a:srgbClr val="C5E0B4"/>
              </a:solidFill>
              <a:ln>
                <a:solidFill>
                  <a:srgbClr val="C5E0B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D8A60080-8601-41F9-9357-6CA4D82082A2}"/>
                  </a:ext>
                </a:extLst>
              </p:cNvPr>
              <p:cNvSpPr/>
              <p:nvPr/>
            </p:nvSpPr>
            <p:spPr>
              <a:xfrm>
                <a:off x="7627197" y="3367881"/>
                <a:ext cx="361441" cy="223044"/>
              </a:xfrm>
              <a:prstGeom prst="rect">
                <a:avLst/>
              </a:prstGeom>
              <a:solidFill>
                <a:srgbClr val="C5E0B4"/>
              </a:solidFill>
              <a:ln>
                <a:solidFill>
                  <a:srgbClr val="C5E0B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17885EE3-94D1-4AC2-BA9E-75480B029992}"/>
                  </a:ext>
                </a:extLst>
              </p:cNvPr>
              <p:cNvSpPr/>
              <p:nvPr/>
            </p:nvSpPr>
            <p:spPr>
              <a:xfrm>
                <a:off x="2742039" y="3590925"/>
                <a:ext cx="1276350" cy="805657"/>
              </a:xfrm>
              <a:prstGeom prst="rect">
                <a:avLst/>
              </a:prstGeom>
              <a:solidFill>
                <a:srgbClr val="C5E0B4"/>
              </a:solidFill>
              <a:ln>
                <a:solidFill>
                  <a:srgbClr val="C5E0B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21FF4AD-918B-4305-873F-9055083DD4E0}"/>
                </a:ext>
              </a:extLst>
            </p:cNvPr>
            <p:cNvSpPr/>
            <p:nvPr/>
          </p:nvSpPr>
          <p:spPr>
            <a:xfrm>
              <a:off x="2601235" y="766763"/>
              <a:ext cx="2005055" cy="3087687"/>
            </a:xfrm>
            <a:prstGeom prst="rect">
              <a:avLst/>
            </a:prstGeom>
            <a:solidFill>
              <a:schemeClr val="accent2">
                <a:lumMod val="50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830ADFB9-7D45-4007-9342-F795464D4A94}"/>
              </a:ext>
            </a:extLst>
          </p:cNvPr>
          <p:cNvGrpSpPr/>
          <p:nvPr/>
        </p:nvGrpSpPr>
        <p:grpSpPr>
          <a:xfrm>
            <a:off x="447530" y="1537965"/>
            <a:ext cx="3508347" cy="1987194"/>
            <a:chOff x="2601235" y="4237038"/>
            <a:chExt cx="5451243" cy="3087687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5F8A082F-31CD-4B32-A396-FCDA0686B6A9}"/>
                </a:ext>
              </a:extLst>
            </p:cNvPr>
            <p:cNvGrpSpPr/>
            <p:nvPr/>
          </p:nvGrpSpPr>
          <p:grpSpPr>
            <a:xfrm>
              <a:off x="2601235" y="4237038"/>
              <a:ext cx="5451243" cy="3087687"/>
              <a:chOff x="2620285" y="1500188"/>
              <a:chExt cx="5451243" cy="3087687"/>
            </a:xfrm>
          </p:grpSpPr>
          <p:pic>
            <p:nvPicPr>
              <p:cNvPr id="15" name="내용 개체 틀 13" descr="스크린샷이(가) 표시된 사진&#10;&#10;자동 생성된 설명">
                <a:extLst>
                  <a:ext uri="{FF2B5EF4-FFF2-40B4-BE49-F238E27FC236}">
                    <a16:creationId xmlns:a16="http://schemas.microsoft.com/office/drawing/2014/main" id="{45D49F13-73B2-4213-8F90-D19805EED9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20285" y="1500188"/>
                <a:ext cx="5451243" cy="3087687"/>
              </a:xfrm>
              <a:prstGeom prst="rect">
                <a:avLst/>
              </a:prstGeom>
            </p:spPr>
          </p:pic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35E38F6F-9BBF-4B95-9A18-E5AFDEBFF451}"/>
                  </a:ext>
                </a:extLst>
              </p:cNvPr>
              <p:cNvSpPr/>
              <p:nvPr/>
            </p:nvSpPr>
            <p:spPr>
              <a:xfrm>
                <a:off x="2667000" y="2000250"/>
                <a:ext cx="1276350" cy="647700"/>
              </a:xfrm>
              <a:prstGeom prst="rect">
                <a:avLst/>
              </a:prstGeom>
              <a:solidFill>
                <a:srgbClr val="C5E0B4"/>
              </a:solidFill>
              <a:ln>
                <a:solidFill>
                  <a:srgbClr val="C5E0B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84D56B6C-57B7-4689-AE0C-8AE92AC188DE}"/>
                  </a:ext>
                </a:extLst>
              </p:cNvPr>
              <p:cNvSpPr/>
              <p:nvPr/>
            </p:nvSpPr>
            <p:spPr>
              <a:xfrm>
                <a:off x="4092914" y="1828800"/>
                <a:ext cx="1276350" cy="647700"/>
              </a:xfrm>
              <a:prstGeom prst="rect">
                <a:avLst/>
              </a:prstGeom>
              <a:solidFill>
                <a:srgbClr val="C5E0B4"/>
              </a:solidFill>
              <a:ln>
                <a:solidFill>
                  <a:srgbClr val="C5E0B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5013710F-EBBA-466E-B8D5-A08F0738286D}"/>
                  </a:ext>
                </a:extLst>
              </p:cNvPr>
              <p:cNvSpPr/>
              <p:nvPr/>
            </p:nvSpPr>
            <p:spPr>
              <a:xfrm>
                <a:off x="7238999" y="2905125"/>
                <a:ext cx="784861" cy="462756"/>
              </a:xfrm>
              <a:prstGeom prst="rect">
                <a:avLst/>
              </a:prstGeom>
              <a:solidFill>
                <a:srgbClr val="C5E0B4"/>
              </a:solidFill>
              <a:ln>
                <a:solidFill>
                  <a:srgbClr val="C5E0B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251C8C1F-1BFE-44AF-9D3A-3CB88310CCF0}"/>
                  </a:ext>
                </a:extLst>
              </p:cNvPr>
              <p:cNvSpPr/>
              <p:nvPr/>
            </p:nvSpPr>
            <p:spPr>
              <a:xfrm>
                <a:off x="7627197" y="3367881"/>
                <a:ext cx="361441" cy="223044"/>
              </a:xfrm>
              <a:prstGeom prst="rect">
                <a:avLst/>
              </a:prstGeom>
              <a:solidFill>
                <a:srgbClr val="C5E0B4"/>
              </a:solidFill>
              <a:ln>
                <a:solidFill>
                  <a:srgbClr val="C5E0B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4DBF2EAF-88B4-4582-A234-D645A711F2CD}"/>
                </a:ext>
              </a:extLst>
            </p:cNvPr>
            <p:cNvSpPr/>
            <p:nvPr/>
          </p:nvSpPr>
          <p:spPr>
            <a:xfrm>
              <a:off x="2788502" y="6202360"/>
              <a:ext cx="1145324" cy="1111250"/>
            </a:xfrm>
            <a:prstGeom prst="rect">
              <a:avLst/>
            </a:prstGeom>
            <a:solidFill>
              <a:schemeClr val="accent2">
                <a:lumMod val="50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E94A21C9-9D0D-4C75-9F77-4D276E493F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5717" y="4475260"/>
            <a:ext cx="2915730" cy="1368608"/>
          </a:xfrm>
          <a:prstGeom prst="rect">
            <a:avLst/>
          </a:prstGeom>
        </p:spPr>
      </p:pic>
      <p:pic>
        <p:nvPicPr>
          <p:cNvPr id="21" name="그림 20" descr="실내, 테이블, 컴퓨터, 책상이(가) 표시된 사진&#10;&#10;자동 생성된 설명">
            <a:extLst>
              <a:ext uri="{FF2B5EF4-FFF2-40B4-BE49-F238E27FC236}">
                <a16:creationId xmlns:a16="http://schemas.microsoft.com/office/drawing/2014/main" id="{10DFE6CB-A8FF-43F8-9348-747B96C5993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5717" y="1414862"/>
            <a:ext cx="2915730" cy="1368608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DCE43B27-EC69-44A3-ADD4-8DBAFC8C478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5717" y="3012874"/>
            <a:ext cx="2915730" cy="1368608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98118728-97C3-4AC8-AF14-95C77E0BCCD3}"/>
              </a:ext>
            </a:extLst>
          </p:cNvPr>
          <p:cNvSpPr/>
          <p:nvPr/>
        </p:nvSpPr>
        <p:spPr>
          <a:xfrm>
            <a:off x="447530" y="1057917"/>
            <a:ext cx="1769206" cy="393353"/>
          </a:xfrm>
          <a:prstGeom prst="rect">
            <a:avLst/>
          </a:prstGeom>
          <a:solidFill>
            <a:schemeClr val="accent2">
              <a:lumMod val="5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조이스틱 터치 영역</a:t>
            </a:r>
          </a:p>
        </p:txBody>
      </p:sp>
      <p:cxnSp>
        <p:nvCxnSpPr>
          <p:cNvPr id="24" name="연결선: 꺾임 23">
            <a:extLst>
              <a:ext uri="{FF2B5EF4-FFF2-40B4-BE49-F238E27FC236}">
                <a16:creationId xmlns:a16="http://schemas.microsoft.com/office/drawing/2014/main" id="{A7950165-8CCD-4A3C-B4F7-F348349DB931}"/>
              </a:ext>
            </a:extLst>
          </p:cNvPr>
          <p:cNvCxnSpPr>
            <a:cxnSpLocks/>
            <a:stCxn id="15" idx="3"/>
            <a:endCxn id="21" idx="1"/>
          </p:cNvCxnSpPr>
          <p:nvPr/>
        </p:nvCxnSpPr>
        <p:spPr>
          <a:xfrm flipV="1">
            <a:off x="3955877" y="2099166"/>
            <a:ext cx="249840" cy="432396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연결선: 꺾임 24">
            <a:extLst>
              <a:ext uri="{FF2B5EF4-FFF2-40B4-BE49-F238E27FC236}">
                <a16:creationId xmlns:a16="http://schemas.microsoft.com/office/drawing/2014/main" id="{AB6E8501-3D9E-48E1-AD74-862E9759D80A}"/>
              </a:ext>
            </a:extLst>
          </p:cNvPr>
          <p:cNvCxnSpPr>
            <a:cxnSpLocks/>
            <a:stCxn id="6" idx="3"/>
            <a:endCxn id="22" idx="1"/>
          </p:cNvCxnSpPr>
          <p:nvPr/>
        </p:nvCxnSpPr>
        <p:spPr>
          <a:xfrm flipV="1">
            <a:off x="3955877" y="3697178"/>
            <a:ext cx="249840" cy="1154341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DF5DE7F7-7AFD-4501-9D7C-7B92CE4301A4}"/>
              </a:ext>
            </a:extLst>
          </p:cNvPr>
          <p:cNvCxnSpPr>
            <a:cxnSpLocks/>
            <a:stCxn id="6" idx="3"/>
            <a:endCxn id="20" idx="1"/>
          </p:cNvCxnSpPr>
          <p:nvPr/>
        </p:nvCxnSpPr>
        <p:spPr>
          <a:xfrm>
            <a:off x="3955877" y="4851519"/>
            <a:ext cx="249840" cy="308045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126CD923-B96F-4FBD-825C-44CDFE2892B3}"/>
              </a:ext>
            </a:extLst>
          </p:cNvPr>
          <p:cNvGrpSpPr/>
          <p:nvPr/>
        </p:nvGrpSpPr>
        <p:grpSpPr>
          <a:xfrm>
            <a:off x="7750546" y="1494341"/>
            <a:ext cx="1130301" cy="1136623"/>
            <a:chOff x="8115299" y="4083077"/>
            <a:chExt cx="1130301" cy="1136623"/>
          </a:xfrm>
        </p:grpSpPr>
        <p:pic>
          <p:nvPicPr>
            <p:cNvPr id="45" name="내용 개체 틀 21" descr="전자기기, 컴퓨터이(가) 표시된 사진&#10;&#10;자동 생성된 설명">
              <a:extLst>
                <a:ext uri="{FF2B5EF4-FFF2-40B4-BE49-F238E27FC236}">
                  <a16:creationId xmlns:a16="http://schemas.microsoft.com/office/drawing/2014/main" id="{9CE0C9EA-7A14-44DF-99FC-50D2F10425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948" t="57618" r="73973" b="16820"/>
            <a:stretch/>
          </p:blipFill>
          <p:spPr>
            <a:xfrm>
              <a:off x="8115299" y="4083077"/>
              <a:ext cx="1130301" cy="1136623"/>
            </a:xfrm>
            <a:prstGeom prst="rect">
              <a:avLst/>
            </a:prstGeom>
          </p:spPr>
        </p:pic>
        <p:sp>
          <p:nvSpPr>
            <p:cNvPr id="46" name="화살표: 오른쪽 45">
              <a:extLst>
                <a:ext uri="{FF2B5EF4-FFF2-40B4-BE49-F238E27FC236}">
                  <a16:creationId xmlns:a16="http://schemas.microsoft.com/office/drawing/2014/main" id="{34A6A0B5-E7C7-493F-AF3D-40FF66D4FA86}"/>
                </a:ext>
              </a:extLst>
            </p:cNvPr>
            <p:cNvSpPr/>
            <p:nvPr/>
          </p:nvSpPr>
          <p:spPr>
            <a:xfrm>
              <a:off x="8971194" y="4496864"/>
              <a:ext cx="252000" cy="319474"/>
            </a:xfrm>
            <a:prstGeom prst="rightArrow">
              <a:avLst/>
            </a:prstGeom>
            <a:solidFill>
              <a:srgbClr val="FFE6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화살표: 오른쪽 46">
              <a:extLst>
                <a:ext uri="{FF2B5EF4-FFF2-40B4-BE49-F238E27FC236}">
                  <a16:creationId xmlns:a16="http://schemas.microsoft.com/office/drawing/2014/main" id="{40D3A09D-5616-4CD8-A8F0-FBE5D74F9978}"/>
                </a:ext>
              </a:extLst>
            </p:cNvPr>
            <p:cNvSpPr/>
            <p:nvPr/>
          </p:nvSpPr>
          <p:spPr>
            <a:xfrm flipH="1">
              <a:off x="8137297" y="4475180"/>
              <a:ext cx="252000" cy="319474"/>
            </a:xfrm>
            <a:prstGeom prst="rightArrow">
              <a:avLst/>
            </a:prstGeom>
            <a:solidFill>
              <a:srgbClr val="FFE6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화살표: 오른쪽 47">
              <a:extLst>
                <a:ext uri="{FF2B5EF4-FFF2-40B4-BE49-F238E27FC236}">
                  <a16:creationId xmlns:a16="http://schemas.microsoft.com/office/drawing/2014/main" id="{FAE6DF48-6D02-4E7D-B557-AF9BF58B1A82}"/>
                </a:ext>
              </a:extLst>
            </p:cNvPr>
            <p:cNvSpPr/>
            <p:nvPr/>
          </p:nvSpPr>
          <p:spPr>
            <a:xfrm rot="5400000">
              <a:off x="8552229" y="4905840"/>
              <a:ext cx="252000" cy="319475"/>
            </a:xfrm>
            <a:prstGeom prst="rightArrow">
              <a:avLst/>
            </a:prstGeom>
            <a:solidFill>
              <a:srgbClr val="FFE6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화살표: 오른쪽 48">
              <a:extLst>
                <a:ext uri="{FF2B5EF4-FFF2-40B4-BE49-F238E27FC236}">
                  <a16:creationId xmlns:a16="http://schemas.microsoft.com/office/drawing/2014/main" id="{A07B8F6E-1D33-4470-9041-924108DD933A}"/>
                </a:ext>
              </a:extLst>
            </p:cNvPr>
            <p:cNvSpPr/>
            <p:nvPr/>
          </p:nvSpPr>
          <p:spPr>
            <a:xfrm rot="16200000">
              <a:off x="8552233" y="4086481"/>
              <a:ext cx="252000" cy="319475"/>
            </a:xfrm>
            <a:prstGeom prst="rightArrow">
              <a:avLst/>
            </a:prstGeom>
            <a:solidFill>
              <a:srgbClr val="FFE6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화살표: 오른쪽 49">
              <a:extLst>
                <a:ext uri="{FF2B5EF4-FFF2-40B4-BE49-F238E27FC236}">
                  <a16:creationId xmlns:a16="http://schemas.microsoft.com/office/drawing/2014/main" id="{82EA92AA-9C8F-48B4-AC9F-57B70B99B044}"/>
                </a:ext>
              </a:extLst>
            </p:cNvPr>
            <p:cNvSpPr/>
            <p:nvPr/>
          </p:nvSpPr>
          <p:spPr>
            <a:xfrm rot="18900000">
              <a:off x="8856119" y="4212481"/>
              <a:ext cx="252000" cy="319474"/>
            </a:xfrm>
            <a:prstGeom prst="rightArrow">
              <a:avLst/>
            </a:prstGeom>
            <a:solidFill>
              <a:srgbClr val="FFE6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화살표: 오른쪽 50">
              <a:extLst>
                <a:ext uri="{FF2B5EF4-FFF2-40B4-BE49-F238E27FC236}">
                  <a16:creationId xmlns:a16="http://schemas.microsoft.com/office/drawing/2014/main" id="{2AFCFF7F-46CD-4555-89B3-42378AB4426E}"/>
                </a:ext>
              </a:extLst>
            </p:cNvPr>
            <p:cNvSpPr/>
            <p:nvPr/>
          </p:nvSpPr>
          <p:spPr>
            <a:xfrm rot="8100000">
              <a:off x="8263297" y="4773491"/>
              <a:ext cx="252000" cy="319476"/>
            </a:xfrm>
            <a:prstGeom prst="rightArrow">
              <a:avLst/>
            </a:prstGeom>
            <a:solidFill>
              <a:srgbClr val="FFE6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화살표: 오른쪽 51">
              <a:extLst>
                <a:ext uri="{FF2B5EF4-FFF2-40B4-BE49-F238E27FC236}">
                  <a16:creationId xmlns:a16="http://schemas.microsoft.com/office/drawing/2014/main" id="{74D7DAA8-D1AD-4B87-8B38-3167BEB83EC4}"/>
                </a:ext>
              </a:extLst>
            </p:cNvPr>
            <p:cNvSpPr/>
            <p:nvPr/>
          </p:nvSpPr>
          <p:spPr>
            <a:xfrm rot="2700000" flipH="1">
              <a:off x="8250447" y="4198695"/>
              <a:ext cx="252000" cy="319474"/>
            </a:xfrm>
            <a:prstGeom prst="rightArrow">
              <a:avLst/>
            </a:prstGeom>
            <a:solidFill>
              <a:srgbClr val="FFE6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화살표: 오른쪽 52">
              <a:extLst>
                <a:ext uri="{FF2B5EF4-FFF2-40B4-BE49-F238E27FC236}">
                  <a16:creationId xmlns:a16="http://schemas.microsoft.com/office/drawing/2014/main" id="{8668D62C-A813-4115-959B-E5A501BA313D}"/>
                </a:ext>
              </a:extLst>
            </p:cNvPr>
            <p:cNvSpPr/>
            <p:nvPr/>
          </p:nvSpPr>
          <p:spPr>
            <a:xfrm rot="13500000" flipH="1">
              <a:off x="8847705" y="4781247"/>
              <a:ext cx="252000" cy="319475"/>
            </a:xfrm>
            <a:prstGeom prst="rightArrow">
              <a:avLst/>
            </a:prstGeom>
            <a:solidFill>
              <a:srgbClr val="FFE6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2" name="내용 개체 틀 21" descr="전자기기, 컴퓨터이(가) 표시된 사진&#10;&#10;자동 생성된 설명">
            <a:extLst>
              <a:ext uri="{FF2B5EF4-FFF2-40B4-BE49-F238E27FC236}">
                <a16:creationId xmlns:a16="http://schemas.microsoft.com/office/drawing/2014/main" id="{CEB707AB-B932-4F1A-8E67-996607EFE748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48" t="57618" r="73973" b="16820"/>
          <a:stretch/>
        </p:blipFill>
        <p:spPr>
          <a:xfrm>
            <a:off x="9666405" y="1502354"/>
            <a:ext cx="1130301" cy="1136623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0184E2B0-D062-4FE1-81A8-039867CBB7DD}"/>
              </a:ext>
            </a:extLst>
          </p:cNvPr>
          <p:cNvSpPr txBox="1"/>
          <p:nvPr/>
        </p:nvSpPr>
        <p:spPr>
          <a:xfrm>
            <a:off x="8885123" y="2251617"/>
            <a:ext cx="779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8</a:t>
            </a:r>
            <a:r>
              <a:rPr lang="ko-KR" altLang="en-US" dirty="0"/>
              <a:t>면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A28AC6A-0ACF-461B-AB53-D78CF4CC4BEF}"/>
              </a:ext>
            </a:extLst>
          </p:cNvPr>
          <p:cNvSpPr txBox="1"/>
          <p:nvPr/>
        </p:nvSpPr>
        <p:spPr>
          <a:xfrm>
            <a:off x="10796706" y="2269645"/>
            <a:ext cx="779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자유</a:t>
            </a:r>
          </a:p>
        </p:txBody>
      </p:sp>
      <p:graphicFrame>
        <p:nvGraphicFramePr>
          <p:cNvPr id="56" name="표 55">
            <a:extLst>
              <a:ext uri="{FF2B5EF4-FFF2-40B4-BE49-F238E27FC236}">
                <a16:creationId xmlns:a16="http://schemas.microsoft.com/office/drawing/2014/main" id="{83F6720C-C2BF-4624-8186-70101DDA97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3388474"/>
              </p:ext>
            </p:extLst>
          </p:nvPr>
        </p:nvGraphicFramePr>
        <p:xfrm>
          <a:off x="7340671" y="3055052"/>
          <a:ext cx="4373734" cy="2790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73734">
                  <a:extLst>
                    <a:ext uri="{9D8B030D-6E8A-4147-A177-3AD203B41FA5}">
                      <a16:colId xmlns:a16="http://schemas.microsoft.com/office/drawing/2014/main" val="37923847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기획의도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46300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모티브로 참고한 게임의 조작 방식과 설정 변경 사항들을 활용하려고 함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조작 방식에 경험이 없던 유저들도 쉽게 게임에 입문할 수 있도록 하기 위한 조치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73193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조이스틱 </a:t>
                      </a:r>
                      <a:r>
                        <a:rPr lang="en-US" altLang="ko-KR" sz="1000" dirty="0"/>
                        <a:t>UI </a:t>
                      </a:r>
                      <a:r>
                        <a:rPr lang="ko-KR" altLang="en-US" sz="1000" dirty="0"/>
                        <a:t>출력 형태를 두가지로 나눠 현재 조작 방식이 어떤 것인지 알 수 있도록 함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sz="1000" dirty="0"/>
                        <a:t>8</a:t>
                      </a:r>
                      <a:r>
                        <a:rPr lang="ko-KR" altLang="en-US" sz="1000" dirty="0"/>
                        <a:t>면이동의 경우 조작 방향에 대해 피드백을 줄 수 있도록 조이스틱 </a:t>
                      </a:r>
                      <a:r>
                        <a:rPr lang="en-US" altLang="ko-KR" sz="1000" dirty="0"/>
                        <a:t>UI</a:t>
                      </a:r>
                      <a:r>
                        <a:rPr lang="ko-KR" altLang="en-US" sz="1000" dirty="0"/>
                        <a:t>에</a:t>
                      </a:r>
                      <a:r>
                        <a:rPr lang="en-US" altLang="ko-KR" sz="1000" dirty="0"/>
                        <a:t> </a:t>
                      </a:r>
                      <a:r>
                        <a:rPr lang="ko-KR" altLang="en-US" sz="1000" dirty="0"/>
                        <a:t>추가로 방향을 표시함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캐릭터의 이동방향에 해당하는 화살표를 다른 화살표에 비해 확대해서 출력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현재 이동방향과 조이스틱 조작방향을 확실하게 인지 시키기 위한 조치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203550"/>
                  </a:ext>
                </a:extLst>
              </a:tr>
            </a:tbl>
          </a:graphicData>
        </a:graphic>
      </p:graphicFrame>
      <p:sp>
        <p:nvSpPr>
          <p:cNvPr id="59" name="제목 1">
            <a:extLst>
              <a:ext uri="{FF2B5EF4-FFF2-40B4-BE49-F238E27FC236}">
                <a16:creationId xmlns:a16="http://schemas.microsoft.com/office/drawing/2014/main" id="{C2D5792B-BA9B-4E8A-805E-52AE99A84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1868"/>
            <a:ext cx="10515600" cy="474663"/>
          </a:xfrm>
        </p:spPr>
        <p:txBody>
          <a:bodyPr anchor="ctr"/>
          <a:lstStyle/>
          <a:p>
            <a:r>
              <a:rPr lang="ko-KR" altLang="en-US" sz="2400" b="1" dirty="0">
                <a:solidFill>
                  <a:schemeClr val="bg1"/>
                </a:solidFill>
              </a:rPr>
              <a:t>세부 </a:t>
            </a:r>
            <a:r>
              <a:rPr lang="en-US" altLang="ko-KR" sz="2400" b="1" dirty="0">
                <a:solidFill>
                  <a:schemeClr val="bg1"/>
                </a:solidFill>
              </a:rPr>
              <a:t>UI </a:t>
            </a:r>
            <a:r>
              <a:rPr lang="ko-KR" altLang="en-US" sz="2400" b="1" dirty="0">
                <a:solidFill>
                  <a:schemeClr val="bg1"/>
                </a:solidFill>
              </a:rPr>
              <a:t>기획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BCC9C87-497D-46C5-B3C2-E9ED570A83DA}"/>
              </a:ext>
            </a:extLst>
          </p:cNvPr>
          <p:cNvSpPr txBox="1"/>
          <p:nvPr/>
        </p:nvSpPr>
        <p:spPr>
          <a:xfrm>
            <a:off x="93225" y="6569839"/>
            <a:ext cx="326559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※ gif</a:t>
            </a:r>
            <a:r>
              <a:rPr lang="ko-KR" altLang="en-US" sz="800" dirty="0"/>
              <a:t> 파일입니다</a:t>
            </a:r>
            <a:r>
              <a:rPr lang="en-US" altLang="ko-KR" sz="800" dirty="0"/>
              <a:t>. </a:t>
            </a:r>
            <a:r>
              <a:rPr lang="ko-KR" altLang="en-US" sz="800" dirty="0"/>
              <a:t>슬라이드 쇼로 보시면 움직임을 확인할 수 있습니다</a:t>
            </a:r>
            <a:r>
              <a:rPr lang="en-US" altLang="ko-KR" sz="800" dirty="0"/>
              <a:t>.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4846902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D422DC-2682-4630-A680-237580764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</a:rPr>
              <a:t>세부 </a:t>
            </a:r>
            <a:r>
              <a:rPr lang="en-US" altLang="ko-KR" dirty="0">
                <a:solidFill>
                  <a:schemeClr val="bg1"/>
                </a:solidFill>
              </a:rPr>
              <a:t>UI </a:t>
            </a:r>
            <a:r>
              <a:rPr lang="ko-KR" altLang="en-US" dirty="0">
                <a:solidFill>
                  <a:schemeClr val="bg1"/>
                </a:solidFill>
              </a:rPr>
              <a:t>기획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34260024-D8E9-4EDA-9DD2-0FDB8C6AD524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altLang="ko-KR" dirty="0"/>
              <a:t>UI </a:t>
            </a:r>
            <a:r>
              <a:rPr lang="ko-KR" altLang="en-US" dirty="0"/>
              <a:t>커스터마이즈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BB5657F-82D7-4360-82E4-65F819DBAE6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 dirty="0"/>
              <a:t>유저가 직접 </a:t>
            </a:r>
            <a:r>
              <a:rPr lang="en-US" altLang="ko-KR" dirty="0"/>
              <a:t>UI </a:t>
            </a:r>
            <a:r>
              <a:rPr lang="ko-KR" altLang="en-US" dirty="0"/>
              <a:t>배치를 할 수 있도록 만든 화면</a:t>
            </a:r>
          </a:p>
        </p:txBody>
      </p:sp>
      <p:pic>
        <p:nvPicPr>
          <p:cNvPr id="21" name="내용 개체 틀 25">
            <a:extLst>
              <a:ext uri="{FF2B5EF4-FFF2-40B4-BE49-F238E27FC236}">
                <a16:creationId xmlns:a16="http://schemas.microsoft.com/office/drawing/2014/main" id="{8A94D565-3A1B-4DE1-8B67-6E33926FC328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6784" y="2479675"/>
            <a:ext cx="5451245" cy="3087688"/>
          </a:xfrm>
        </p:spPr>
      </p:pic>
      <p:sp>
        <p:nvSpPr>
          <p:cNvPr id="46" name="직사각형 45">
            <a:extLst>
              <a:ext uri="{FF2B5EF4-FFF2-40B4-BE49-F238E27FC236}">
                <a16:creationId xmlns:a16="http://schemas.microsoft.com/office/drawing/2014/main" id="{E59EE4FF-7D17-4D35-8A1E-17CD7E3ADB87}"/>
              </a:ext>
            </a:extLst>
          </p:cNvPr>
          <p:cNvSpPr/>
          <p:nvPr/>
        </p:nvSpPr>
        <p:spPr>
          <a:xfrm>
            <a:off x="4805856" y="2565390"/>
            <a:ext cx="1074244" cy="288783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재화</a:t>
            </a:r>
            <a:endParaRPr lang="ko-KR" altLang="en-US" sz="6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BE3E3643-F70F-479C-BB2E-E17B6680E489}"/>
              </a:ext>
            </a:extLst>
          </p:cNvPr>
          <p:cNvSpPr/>
          <p:nvPr/>
        </p:nvSpPr>
        <p:spPr>
          <a:xfrm>
            <a:off x="1326056" y="2570140"/>
            <a:ext cx="1588593" cy="58581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캐릭터 상태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CA0E5025-D14E-4DB1-A909-40ABF3AF052C}"/>
              </a:ext>
            </a:extLst>
          </p:cNvPr>
          <p:cNvSpPr/>
          <p:nvPr/>
        </p:nvSpPr>
        <p:spPr>
          <a:xfrm>
            <a:off x="3214052" y="5165668"/>
            <a:ext cx="1588593" cy="341359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시스템 출력 메시지</a:t>
            </a:r>
            <a:endParaRPr lang="ko-KR" altLang="en-US" sz="6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A1385E35-76F3-49BC-B9C3-CBB05B6FC9B2}"/>
              </a:ext>
            </a:extLst>
          </p:cNvPr>
          <p:cNvGrpSpPr/>
          <p:nvPr/>
        </p:nvGrpSpPr>
        <p:grpSpPr>
          <a:xfrm>
            <a:off x="1282727" y="2479675"/>
            <a:ext cx="5451245" cy="3087688"/>
            <a:chOff x="1282727" y="2479675"/>
            <a:chExt cx="5451245" cy="3087688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298FF394-DAFC-41FE-AFBC-02294B5CB12F}"/>
                </a:ext>
              </a:extLst>
            </p:cNvPr>
            <p:cNvSpPr/>
            <p:nvPr/>
          </p:nvSpPr>
          <p:spPr>
            <a:xfrm>
              <a:off x="1282727" y="2479675"/>
              <a:ext cx="5451245" cy="3087688"/>
            </a:xfrm>
            <a:prstGeom prst="rect">
              <a:avLst/>
            </a:prstGeom>
            <a:solidFill>
              <a:schemeClr val="tx1">
                <a:alpha val="7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14F5C9BE-F3F9-4745-9402-3271118EF521}"/>
                </a:ext>
              </a:extLst>
            </p:cNvPr>
            <p:cNvSpPr/>
            <p:nvPr/>
          </p:nvSpPr>
          <p:spPr>
            <a:xfrm>
              <a:off x="5927240" y="4365624"/>
              <a:ext cx="335754" cy="28100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스킬</a:t>
              </a: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551AF663-9A5E-4718-B659-C6A262E88FF7}"/>
                </a:ext>
              </a:extLst>
            </p:cNvPr>
            <p:cNvSpPr/>
            <p:nvPr/>
          </p:nvSpPr>
          <p:spPr>
            <a:xfrm>
              <a:off x="5412669" y="4378323"/>
              <a:ext cx="335755" cy="28100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스킬</a:t>
              </a: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C5C8A993-BCB9-4AE3-AE2B-CB80CA19C0AB}"/>
                </a:ext>
              </a:extLst>
            </p:cNvPr>
            <p:cNvSpPr/>
            <p:nvPr/>
          </p:nvSpPr>
          <p:spPr>
            <a:xfrm>
              <a:off x="5095964" y="4782349"/>
              <a:ext cx="335755" cy="26826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스킬</a:t>
              </a: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635D9FCB-86EA-424E-AFDB-78326173BE81}"/>
                </a:ext>
              </a:extLst>
            </p:cNvPr>
            <p:cNvSpPr/>
            <p:nvPr/>
          </p:nvSpPr>
          <p:spPr>
            <a:xfrm>
              <a:off x="5207481" y="5160934"/>
              <a:ext cx="335755" cy="3127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회피</a:t>
              </a: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4435EF48-4D0F-4934-8DCC-3D8A52BD8649}"/>
                </a:ext>
              </a:extLst>
            </p:cNvPr>
            <p:cNvSpPr/>
            <p:nvPr/>
          </p:nvSpPr>
          <p:spPr>
            <a:xfrm>
              <a:off x="5579214" y="4705135"/>
              <a:ext cx="705064" cy="7348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b="1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공격버튼</a:t>
              </a:r>
              <a:endParaRPr lang="ko-KR" altLang="en-US" sz="6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AFE7D635-2DB7-48CF-823B-E757D844109C}"/>
                </a:ext>
              </a:extLst>
            </p:cNvPr>
            <p:cNvSpPr/>
            <p:nvPr/>
          </p:nvSpPr>
          <p:spPr>
            <a:xfrm>
              <a:off x="6284277" y="4619355"/>
              <a:ext cx="416517" cy="38444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공격</a:t>
              </a:r>
              <a:br>
                <a:rPr lang="en-US" altLang="ko-KR" sz="6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</a:br>
              <a:r>
                <a:rPr lang="ko-KR" altLang="en-US" sz="6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버튼</a:t>
              </a: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96977019-910A-4728-B61D-1A84C76B09F3}"/>
                </a:ext>
              </a:extLst>
            </p:cNvPr>
            <p:cNvSpPr/>
            <p:nvPr/>
          </p:nvSpPr>
          <p:spPr>
            <a:xfrm>
              <a:off x="5995730" y="2984548"/>
              <a:ext cx="705064" cy="81751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b="1" dirty="0" err="1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미니맵</a:t>
              </a:r>
              <a:endParaRPr lang="ko-KR" altLang="en-US" sz="6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A7E27051-500D-45B6-B733-9DF6546395F7}"/>
                </a:ext>
              </a:extLst>
            </p:cNvPr>
            <p:cNvSpPr/>
            <p:nvPr/>
          </p:nvSpPr>
          <p:spPr>
            <a:xfrm>
              <a:off x="1695450" y="4558502"/>
              <a:ext cx="800100" cy="7348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조이 스틱</a:t>
              </a:r>
            </a:p>
          </p:txBody>
        </p:sp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E6E0843-C4FC-4127-B602-99CB6C404470}"/>
              </a:ext>
            </a:extLst>
          </p:cNvPr>
          <p:cNvSpPr/>
          <p:nvPr/>
        </p:nvSpPr>
        <p:spPr>
          <a:xfrm>
            <a:off x="3214052" y="2542894"/>
            <a:ext cx="1588593" cy="341359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보스 상태 출력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6686DC93-398A-4617-8061-6A5DAE430995}"/>
              </a:ext>
            </a:extLst>
          </p:cNvPr>
          <p:cNvSpPr/>
          <p:nvPr/>
        </p:nvSpPr>
        <p:spPr>
          <a:xfrm>
            <a:off x="5925125" y="2598482"/>
            <a:ext cx="790000" cy="30664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종료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E88FC8F5-523A-4888-83C0-F94AFF7DB11C}"/>
              </a:ext>
            </a:extLst>
          </p:cNvPr>
          <p:cNvSpPr/>
          <p:nvPr/>
        </p:nvSpPr>
        <p:spPr>
          <a:xfrm>
            <a:off x="6610074" y="2164954"/>
            <a:ext cx="660718" cy="198322"/>
          </a:xfrm>
          <a:prstGeom prst="roundRect">
            <a:avLst/>
          </a:prstGeom>
          <a:solidFill>
            <a:srgbClr val="BDD7E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설정 팝업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cxnSp>
        <p:nvCxnSpPr>
          <p:cNvPr id="9" name="연결선: 꺾임 8">
            <a:extLst>
              <a:ext uri="{FF2B5EF4-FFF2-40B4-BE49-F238E27FC236}">
                <a16:creationId xmlns:a16="http://schemas.microsoft.com/office/drawing/2014/main" id="{1C148622-AF1F-4D8D-8EF4-6AC04A755E4D}"/>
              </a:ext>
            </a:extLst>
          </p:cNvPr>
          <p:cNvCxnSpPr>
            <a:cxnSpLocks/>
            <a:stCxn id="3" idx="3"/>
            <a:endCxn id="24" idx="2"/>
          </p:cNvCxnSpPr>
          <p:nvPr/>
        </p:nvCxnSpPr>
        <p:spPr>
          <a:xfrm flipV="1">
            <a:off x="6715125" y="2363276"/>
            <a:ext cx="225308" cy="388528"/>
          </a:xfrm>
          <a:prstGeom prst="bentConnector2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154245CA-F653-4D06-8468-E83086A9EE1F}"/>
              </a:ext>
            </a:extLst>
          </p:cNvPr>
          <p:cNvSpPr/>
          <p:nvPr/>
        </p:nvSpPr>
        <p:spPr>
          <a:xfrm>
            <a:off x="1330352" y="2556459"/>
            <a:ext cx="528928" cy="30664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>
                <a:solidFill>
                  <a:schemeClr val="tx1"/>
                </a:solidFill>
              </a:rPr>
              <a:t>초기화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33A8AAD5-82DB-4033-945B-3D40AC18E7B0}"/>
              </a:ext>
            </a:extLst>
          </p:cNvPr>
          <p:cNvSpPr/>
          <p:nvPr/>
        </p:nvSpPr>
        <p:spPr>
          <a:xfrm>
            <a:off x="1891592" y="2556459"/>
            <a:ext cx="528928" cy="30664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좌우</a:t>
            </a:r>
            <a:br>
              <a:rPr lang="en-US" altLang="ko-KR" sz="800" b="1" dirty="0">
                <a:solidFill>
                  <a:schemeClr val="tx1"/>
                </a:solidFill>
              </a:rPr>
            </a:br>
            <a:r>
              <a:rPr lang="ko-KR" altLang="en-US" sz="800" b="1" dirty="0">
                <a:solidFill>
                  <a:schemeClr val="tx1"/>
                </a:solidFill>
              </a:rPr>
              <a:t>반전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EE6FB543-6EAE-4305-90F5-372800EAE32D}"/>
              </a:ext>
            </a:extLst>
          </p:cNvPr>
          <p:cNvSpPr/>
          <p:nvPr/>
        </p:nvSpPr>
        <p:spPr>
          <a:xfrm>
            <a:off x="1330352" y="2887349"/>
            <a:ext cx="807279" cy="30664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조이스틱 변경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7420309A-8EC0-4194-84AB-C26A5C1E2692}"/>
              </a:ext>
            </a:extLst>
          </p:cNvPr>
          <p:cNvSpPr/>
          <p:nvPr/>
        </p:nvSpPr>
        <p:spPr>
          <a:xfrm>
            <a:off x="2455459" y="2556459"/>
            <a:ext cx="528928" cy="30664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조작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cxnSp>
        <p:nvCxnSpPr>
          <p:cNvPr id="37" name="연결선: 꺾임 36">
            <a:extLst>
              <a:ext uri="{FF2B5EF4-FFF2-40B4-BE49-F238E27FC236}">
                <a16:creationId xmlns:a16="http://schemas.microsoft.com/office/drawing/2014/main" id="{A6FE1ED7-02D0-4CB4-B201-279C9F146FD3}"/>
              </a:ext>
            </a:extLst>
          </p:cNvPr>
          <p:cNvCxnSpPr>
            <a:cxnSpLocks/>
            <a:stCxn id="35" idx="0"/>
            <a:endCxn id="17" idx="1"/>
          </p:cNvCxnSpPr>
          <p:nvPr/>
        </p:nvCxnSpPr>
        <p:spPr>
          <a:xfrm rot="5400000" flipH="1" flipV="1">
            <a:off x="2755193" y="2225389"/>
            <a:ext cx="295800" cy="366340"/>
          </a:xfrm>
          <a:prstGeom prst="bentConnector2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111C15F-1770-4C87-B932-A6820CE19E92}"/>
              </a:ext>
            </a:extLst>
          </p:cNvPr>
          <p:cNvSpPr/>
          <p:nvPr/>
        </p:nvSpPr>
        <p:spPr>
          <a:xfrm>
            <a:off x="3086263" y="2154396"/>
            <a:ext cx="660718" cy="212526"/>
          </a:xfrm>
          <a:prstGeom prst="rect">
            <a:avLst/>
          </a:prstGeom>
          <a:solidFill>
            <a:srgbClr val="C5E0B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연습화면</a:t>
            </a:r>
            <a:endParaRPr lang="ko-KR" altLang="en-US" sz="1050" b="1" dirty="0">
              <a:solidFill>
                <a:schemeClr val="tx1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9ACE0C6-C9B6-47D3-A07C-055635BAF01D}"/>
              </a:ext>
            </a:extLst>
          </p:cNvPr>
          <p:cNvSpPr txBox="1"/>
          <p:nvPr/>
        </p:nvSpPr>
        <p:spPr>
          <a:xfrm>
            <a:off x="1310887" y="2376972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1</a:t>
            </a:r>
            <a:endParaRPr lang="ko-KR" altLang="en-US" sz="1200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CC56EDF-B3ED-47FC-B4B5-49A1070A57B7}"/>
              </a:ext>
            </a:extLst>
          </p:cNvPr>
          <p:cNvSpPr txBox="1"/>
          <p:nvPr/>
        </p:nvSpPr>
        <p:spPr>
          <a:xfrm>
            <a:off x="1787515" y="2376972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2</a:t>
            </a:r>
            <a:endParaRPr lang="ko-KR" altLang="en-US" sz="1200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9BAA3CB-22B1-492D-9E16-00C9C745445B}"/>
              </a:ext>
            </a:extLst>
          </p:cNvPr>
          <p:cNvSpPr txBox="1"/>
          <p:nvPr/>
        </p:nvSpPr>
        <p:spPr>
          <a:xfrm>
            <a:off x="2437694" y="2376972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3</a:t>
            </a:r>
            <a:endParaRPr lang="ko-KR" altLang="en-US" sz="1200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209E245-C1EA-425D-A12C-1932A16361E4}"/>
              </a:ext>
            </a:extLst>
          </p:cNvPr>
          <p:cNvSpPr txBox="1"/>
          <p:nvPr/>
        </p:nvSpPr>
        <p:spPr>
          <a:xfrm>
            <a:off x="5945319" y="2616824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6</a:t>
            </a:r>
            <a:endParaRPr lang="ko-KR" altLang="en-US" sz="1200" dirty="0"/>
          </a:p>
        </p:txBody>
      </p:sp>
      <p:graphicFrame>
        <p:nvGraphicFramePr>
          <p:cNvPr id="59" name="내용 개체 틀 22">
            <a:extLst>
              <a:ext uri="{FF2B5EF4-FFF2-40B4-BE49-F238E27FC236}">
                <a16:creationId xmlns:a16="http://schemas.microsoft.com/office/drawing/2014/main" id="{0B517666-2715-4EF8-A308-85AC1315F27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06017414"/>
              </p:ext>
            </p:extLst>
          </p:nvPr>
        </p:nvGraphicFramePr>
        <p:xfrm>
          <a:off x="7589838" y="4966448"/>
          <a:ext cx="4153883" cy="8946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53883">
                  <a:extLst>
                    <a:ext uri="{9D8B030D-6E8A-4147-A177-3AD203B41FA5}">
                      <a16:colId xmlns:a16="http://schemas.microsoft.com/office/drawing/2014/main" val="37923847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기획의도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46300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왼손 잡이 유저를 위해 좌우 반전 기능을 추가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한 화면에서 </a:t>
                      </a:r>
                      <a:r>
                        <a:rPr lang="en-US" altLang="ko-KR" sz="1000" dirty="0"/>
                        <a:t>UI </a:t>
                      </a:r>
                      <a:r>
                        <a:rPr lang="ko-KR" altLang="en-US" sz="1000" dirty="0"/>
                        <a:t>배치하고 테스트까지 할 수 있음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7319340"/>
                  </a:ext>
                </a:extLst>
              </a:tr>
            </a:tbl>
          </a:graphicData>
        </a:graphic>
      </p:graphicFrame>
      <p:graphicFrame>
        <p:nvGraphicFramePr>
          <p:cNvPr id="60" name="표 13">
            <a:extLst>
              <a:ext uri="{FF2B5EF4-FFF2-40B4-BE49-F238E27FC236}">
                <a16:creationId xmlns:a16="http://schemas.microsoft.com/office/drawing/2014/main" id="{C89E4177-A23D-4264-B4CE-CAB2BF3BAD8A}"/>
              </a:ext>
            </a:extLst>
          </p:cNvPr>
          <p:cNvGraphicFramePr>
            <a:graphicFrameLocks noGrp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val="3314725123"/>
              </p:ext>
            </p:extLst>
          </p:nvPr>
        </p:nvGraphicFramePr>
        <p:xfrm>
          <a:off x="7589838" y="2154396"/>
          <a:ext cx="4153883" cy="27488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0212">
                  <a:extLst>
                    <a:ext uri="{9D8B030D-6E8A-4147-A177-3AD203B41FA5}">
                      <a16:colId xmlns:a16="http://schemas.microsoft.com/office/drawing/2014/main" val="173865257"/>
                    </a:ext>
                  </a:extLst>
                </a:gridCol>
                <a:gridCol w="3723671">
                  <a:extLst>
                    <a:ext uri="{9D8B030D-6E8A-4147-A177-3AD203B41FA5}">
                      <a16:colId xmlns:a16="http://schemas.microsoft.com/office/drawing/2014/main" val="39760934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NO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기능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64153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기본으로 설정된 </a:t>
                      </a:r>
                      <a:r>
                        <a:rPr lang="en-US" altLang="ko-KR" sz="1000" dirty="0"/>
                        <a:t>UI</a:t>
                      </a:r>
                      <a:r>
                        <a:rPr lang="ko-KR" altLang="en-US" sz="1000" dirty="0"/>
                        <a:t>배치위치로 배치된 박스를 이동시킴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77481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2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화면 기준으로 </a:t>
                      </a:r>
                      <a:r>
                        <a:rPr lang="en-US" altLang="ko-KR" sz="1000" dirty="0"/>
                        <a:t>UI </a:t>
                      </a:r>
                      <a:r>
                        <a:rPr lang="ko-KR" altLang="en-US" sz="1000" dirty="0"/>
                        <a:t>배치 위치를 좌우로 변경함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49633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3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배치한 </a:t>
                      </a:r>
                      <a:r>
                        <a:rPr lang="en-US" altLang="ko-KR" sz="1000" dirty="0"/>
                        <a:t>UI</a:t>
                      </a:r>
                      <a:r>
                        <a:rPr lang="ko-KR" altLang="en-US" sz="1000" dirty="0"/>
                        <a:t>를 직접 플레이 해볼 수 있는 연습 모드로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50562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4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조이스틱 기능을 선택할 수 있음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73478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5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화면의 </a:t>
                      </a:r>
                      <a:r>
                        <a:rPr lang="en-US" altLang="ko-KR" sz="1000" dirty="0"/>
                        <a:t>UI </a:t>
                      </a:r>
                      <a:r>
                        <a:rPr lang="ko-KR" altLang="en-US" sz="1000" dirty="0"/>
                        <a:t>배치를 저장하는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98154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6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설정을 종료하고 이전화면으로 이동하는 버튼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UI</a:t>
                      </a:r>
                      <a:r>
                        <a:rPr lang="ko-KR" altLang="en-US" sz="1000" dirty="0"/>
                        <a:t> 배치 정보가 저장되지 않았을 때 종료확인 팝업이 출력됨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557059"/>
                  </a:ext>
                </a:extLst>
              </a:tr>
            </a:tbl>
          </a:graphicData>
        </a:graphic>
      </p:graphicFrame>
      <p:cxnSp>
        <p:nvCxnSpPr>
          <p:cNvPr id="61" name="연결선: 꺾임 60">
            <a:extLst>
              <a:ext uri="{FF2B5EF4-FFF2-40B4-BE49-F238E27FC236}">
                <a16:creationId xmlns:a16="http://schemas.microsoft.com/office/drawing/2014/main" id="{9606126D-1599-4DF7-A645-6FFBC32B8965}"/>
              </a:ext>
            </a:extLst>
          </p:cNvPr>
          <p:cNvCxnSpPr>
            <a:cxnSpLocks/>
            <a:stCxn id="17" idx="3"/>
            <a:endCxn id="32" idx="0"/>
          </p:cNvCxnSpPr>
          <p:nvPr/>
        </p:nvCxnSpPr>
        <p:spPr>
          <a:xfrm>
            <a:off x="3746981" y="2260659"/>
            <a:ext cx="261369" cy="219016"/>
          </a:xfrm>
          <a:prstGeom prst="bentConnector2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연결선: 꺾임 61">
            <a:extLst>
              <a:ext uri="{FF2B5EF4-FFF2-40B4-BE49-F238E27FC236}">
                <a16:creationId xmlns:a16="http://schemas.microsoft.com/office/drawing/2014/main" id="{4071B8B3-9026-4FCD-A172-3EE6537F53A7}"/>
              </a:ext>
            </a:extLst>
          </p:cNvPr>
          <p:cNvCxnSpPr>
            <a:cxnSpLocks/>
            <a:stCxn id="17" idx="3"/>
            <a:endCxn id="24" idx="1"/>
          </p:cNvCxnSpPr>
          <p:nvPr/>
        </p:nvCxnSpPr>
        <p:spPr>
          <a:xfrm>
            <a:off x="3746981" y="2260659"/>
            <a:ext cx="2863093" cy="3456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사각형: 둥근 모서리 64">
            <a:extLst>
              <a:ext uri="{FF2B5EF4-FFF2-40B4-BE49-F238E27FC236}">
                <a16:creationId xmlns:a16="http://schemas.microsoft.com/office/drawing/2014/main" id="{0471F0BA-67D2-49F3-8249-9745080E2520}"/>
              </a:ext>
            </a:extLst>
          </p:cNvPr>
          <p:cNvSpPr/>
          <p:nvPr/>
        </p:nvSpPr>
        <p:spPr>
          <a:xfrm>
            <a:off x="2174022" y="2887349"/>
            <a:ext cx="807279" cy="30664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저장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9E0BE5B7-7CF2-423D-9080-1E33769CC3BB}"/>
              </a:ext>
            </a:extLst>
          </p:cNvPr>
          <p:cNvSpPr txBox="1"/>
          <p:nvPr/>
        </p:nvSpPr>
        <p:spPr>
          <a:xfrm>
            <a:off x="2141827" y="2888056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5</a:t>
            </a:r>
            <a:endParaRPr lang="ko-KR" altLang="en-US" sz="1200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EEFC752-1594-469A-8754-E45851AFBB2A}"/>
              </a:ext>
            </a:extLst>
          </p:cNvPr>
          <p:cNvSpPr txBox="1"/>
          <p:nvPr/>
        </p:nvSpPr>
        <p:spPr>
          <a:xfrm>
            <a:off x="1278670" y="2888056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4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7083409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D422DC-2682-4630-A680-237580764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</a:rPr>
              <a:t>세부 </a:t>
            </a:r>
            <a:r>
              <a:rPr lang="en-US" altLang="ko-KR" dirty="0">
                <a:solidFill>
                  <a:schemeClr val="bg1"/>
                </a:solidFill>
              </a:rPr>
              <a:t>UI </a:t>
            </a:r>
            <a:r>
              <a:rPr lang="ko-KR" altLang="en-US" dirty="0">
                <a:solidFill>
                  <a:schemeClr val="bg1"/>
                </a:solidFill>
              </a:rPr>
              <a:t>기획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34260024-D8E9-4EDA-9DD2-0FDB8C6AD524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ko-KR" altLang="en-US" dirty="0"/>
              <a:t>연습화면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BB5657F-82D7-4360-82E4-65F819DBAE6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 dirty="0"/>
              <a:t>직접 배치한 </a:t>
            </a:r>
            <a:r>
              <a:rPr lang="en-US" altLang="ko-KR" dirty="0"/>
              <a:t>UI</a:t>
            </a:r>
            <a:r>
              <a:rPr lang="ko-KR" altLang="en-US" dirty="0"/>
              <a:t>를</a:t>
            </a:r>
            <a:r>
              <a:rPr lang="en-US" altLang="ko-KR" dirty="0"/>
              <a:t> </a:t>
            </a:r>
            <a:r>
              <a:rPr lang="ko-KR" altLang="en-US" dirty="0"/>
              <a:t>테스트 할 수 있는 화면 </a:t>
            </a:r>
            <a:r>
              <a:rPr lang="en-US" altLang="ko-KR" dirty="0"/>
              <a:t>/ </a:t>
            </a:r>
            <a:r>
              <a:rPr lang="ko-KR" altLang="en-US" dirty="0"/>
              <a:t>조작을 연습할 수 있는 화면</a:t>
            </a:r>
          </a:p>
        </p:txBody>
      </p:sp>
      <p:pic>
        <p:nvPicPr>
          <p:cNvPr id="21" name="내용 개체 틀 25">
            <a:extLst>
              <a:ext uri="{FF2B5EF4-FFF2-40B4-BE49-F238E27FC236}">
                <a16:creationId xmlns:a16="http://schemas.microsoft.com/office/drawing/2014/main" id="{8A94D565-3A1B-4DE1-8B67-6E33926FC328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6784" y="2479675"/>
            <a:ext cx="5451245" cy="3087688"/>
          </a:xfrm>
        </p:spPr>
      </p:pic>
      <p:sp>
        <p:nvSpPr>
          <p:cNvPr id="46" name="직사각형 45">
            <a:extLst>
              <a:ext uri="{FF2B5EF4-FFF2-40B4-BE49-F238E27FC236}">
                <a16:creationId xmlns:a16="http://schemas.microsoft.com/office/drawing/2014/main" id="{E59EE4FF-7D17-4D35-8A1E-17CD7E3ADB87}"/>
              </a:ext>
            </a:extLst>
          </p:cNvPr>
          <p:cNvSpPr/>
          <p:nvPr/>
        </p:nvSpPr>
        <p:spPr>
          <a:xfrm>
            <a:off x="4805856" y="2565390"/>
            <a:ext cx="1074244" cy="288783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재화</a:t>
            </a:r>
            <a:endParaRPr lang="ko-KR" altLang="en-US" sz="6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BE3E3643-F70F-479C-BB2E-E17B6680E489}"/>
              </a:ext>
            </a:extLst>
          </p:cNvPr>
          <p:cNvSpPr/>
          <p:nvPr/>
        </p:nvSpPr>
        <p:spPr>
          <a:xfrm>
            <a:off x="1335665" y="2570140"/>
            <a:ext cx="1588593" cy="58581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캐릭터 상태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CA0E5025-D14E-4DB1-A909-40ABF3AF052C}"/>
              </a:ext>
            </a:extLst>
          </p:cNvPr>
          <p:cNvSpPr/>
          <p:nvPr/>
        </p:nvSpPr>
        <p:spPr>
          <a:xfrm>
            <a:off x="3214052" y="5165668"/>
            <a:ext cx="1588593" cy="341359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시스템 출력 메시지</a:t>
            </a:r>
            <a:endParaRPr lang="ko-KR" altLang="en-US" sz="6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4F5C9BE-F3F9-4745-9402-3271118EF521}"/>
              </a:ext>
            </a:extLst>
          </p:cNvPr>
          <p:cNvSpPr/>
          <p:nvPr/>
        </p:nvSpPr>
        <p:spPr>
          <a:xfrm>
            <a:off x="5927240" y="4365624"/>
            <a:ext cx="335754" cy="281002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스킬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51AF663-9A5E-4718-B659-C6A262E88FF7}"/>
              </a:ext>
            </a:extLst>
          </p:cNvPr>
          <p:cNvSpPr/>
          <p:nvPr/>
        </p:nvSpPr>
        <p:spPr>
          <a:xfrm>
            <a:off x="5412669" y="4378323"/>
            <a:ext cx="335755" cy="281003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스킬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C5C8A993-BCB9-4AE3-AE2B-CB80CA19C0AB}"/>
              </a:ext>
            </a:extLst>
          </p:cNvPr>
          <p:cNvSpPr/>
          <p:nvPr/>
        </p:nvSpPr>
        <p:spPr>
          <a:xfrm>
            <a:off x="5095964" y="4782349"/>
            <a:ext cx="335755" cy="268269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스킬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635D9FCB-86EA-424E-AFDB-78326173BE81}"/>
              </a:ext>
            </a:extLst>
          </p:cNvPr>
          <p:cNvSpPr/>
          <p:nvPr/>
        </p:nvSpPr>
        <p:spPr>
          <a:xfrm>
            <a:off x="5207481" y="5160934"/>
            <a:ext cx="335755" cy="31276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회피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435EF48-4D0F-4934-8DCC-3D8A52BD8649}"/>
              </a:ext>
            </a:extLst>
          </p:cNvPr>
          <p:cNvSpPr/>
          <p:nvPr/>
        </p:nvSpPr>
        <p:spPr>
          <a:xfrm>
            <a:off x="5579214" y="4705135"/>
            <a:ext cx="705064" cy="734832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공격버튼</a:t>
            </a:r>
            <a:endParaRPr lang="ko-KR" altLang="en-US" sz="6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AFE7D635-2DB7-48CF-823B-E757D844109C}"/>
              </a:ext>
            </a:extLst>
          </p:cNvPr>
          <p:cNvSpPr/>
          <p:nvPr/>
        </p:nvSpPr>
        <p:spPr>
          <a:xfrm>
            <a:off x="6284277" y="4619355"/>
            <a:ext cx="416517" cy="38444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공격</a:t>
            </a:r>
            <a:br>
              <a:rPr lang="en-US" altLang="ko-KR" sz="6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</a:br>
            <a:r>
              <a:rPr lang="ko-KR" altLang="en-US" sz="6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버튼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96977019-910A-4728-B61D-1A84C76B09F3}"/>
              </a:ext>
            </a:extLst>
          </p:cNvPr>
          <p:cNvSpPr/>
          <p:nvPr/>
        </p:nvSpPr>
        <p:spPr>
          <a:xfrm>
            <a:off x="5995730" y="2984548"/>
            <a:ext cx="705064" cy="817513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 dirty="0" err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미니맵</a:t>
            </a:r>
            <a:endParaRPr lang="ko-KR" altLang="en-US" sz="6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A7E27051-500D-45B6-B733-9DF6546395F7}"/>
              </a:ext>
            </a:extLst>
          </p:cNvPr>
          <p:cNvSpPr/>
          <p:nvPr/>
        </p:nvSpPr>
        <p:spPr>
          <a:xfrm>
            <a:off x="1695450" y="4558502"/>
            <a:ext cx="800100" cy="734832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조이 스틱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E6E0843-C4FC-4127-B602-99CB6C404470}"/>
              </a:ext>
            </a:extLst>
          </p:cNvPr>
          <p:cNvSpPr/>
          <p:nvPr/>
        </p:nvSpPr>
        <p:spPr>
          <a:xfrm>
            <a:off x="3214052" y="2542894"/>
            <a:ext cx="1588593" cy="341359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보스 상태 출력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6686DC93-398A-4617-8061-6A5DAE430995}"/>
              </a:ext>
            </a:extLst>
          </p:cNvPr>
          <p:cNvSpPr/>
          <p:nvPr/>
        </p:nvSpPr>
        <p:spPr>
          <a:xfrm>
            <a:off x="5925125" y="2586393"/>
            <a:ext cx="790000" cy="30664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종료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E88FC8F5-523A-4888-83C0-F94AFF7DB11C}"/>
              </a:ext>
            </a:extLst>
          </p:cNvPr>
          <p:cNvSpPr/>
          <p:nvPr/>
        </p:nvSpPr>
        <p:spPr>
          <a:xfrm>
            <a:off x="6610074" y="2152865"/>
            <a:ext cx="660718" cy="198322"/>
          </a:xfrm>
          <a:prstGeom prst="roundRect">
            <a:avLst/>
          </a:prstGeom>
          <a:solidFill>
            <a:srgbClr val="BDD7E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종료 팝업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cxnSp>
        <p:nvCxnSpPr>
          <p:cNvPr id="9" name="연결선: 꺾임 8">
            <a:extLst>
              <a:ext uri="{FF2B5EF4-FFF2-40B4-BE49-F238E27FC236}">
                <a16:creationId xmlns:a16="http://schemas.microsoft.com/office/drawing/2014/main" id="{1C148622-AF1F-4D8D-8EF4-6AC04A755E4D}"/>
              </a:ext>
            </a:extLst>
          </p:cNvPr>
          <p:cNvCxnSpPr>
            <a:cxnSpLocks/>
            <a:stCxn id="3" idx="3"/>
            <a:endCxn id="24" idx="2"/>
          </p:cNvCxnSpPr>
          <p:nvPr/>
        </p:nvCxnSpPr>
        <p:spPr>
          <a:xfrm flipV="1">
            <a:off x="6715125" y="2351187"/>
            <a:ext cx="225308" cy="388528"/>
          </a:xfrm>
          <a:prstGeom prst="bentConnector2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154245CA-F653-4D06-8468-E83086A9EE1F}"/>
              </a:ext>
            </a:extLst>
          </p:cNvPr>
          <p:cNvSpPr/>
          <p:nvPr/>
        </p:nvSpPr>
        <p:spPr>
          <a:xfrm>
            <a:off x="2438052" y="2536943"/>
            <a:ext cx="528928" cy="649371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무기 선택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33A8AAD5-82DB-4033-945B-3D40AC18E7B0}"/>
              </a:ext>
            </a:extLst>
          </p:cNvPr>
          <p:cNvSpPr/>
          <p:nvPr/>
        </p:nvSpPr>
        <p:spPr>
          <a:xfrm>
            <a:off x="1313224" y="2556459"/>
            <a:ext cx="528928" cy="30664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몬스터 생성</a:t>
            </a: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7420309A-8EC0-4194-84AB-C26A5C1E2692}"/>
              </a:ext>
            </a:extLst>
          </p:cNvPr>
          <p:cNvSpPr/>
          <p:nvPr/>
        </p:nvSpPr>
        <p:spPr>
          <a:xfrm>
            <a:off x="1877091" y="2556459"/>
            <a:ext cx="528928" cy="30664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 dirty="0">
                <a:solidFill>
                  <a:schemeClr val="tx1"/>
                </a:solidFill>
              </a:rPr>
              <a:t>보스 몬스터 생성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9ACE0C6-C9B6-47D3-A07C-055635BAF01D}"/>
              </a:ext>
            </a:extLst>
          </p:cNvPr>
          <p:cNvSpPr txBox="1"/>
          <p:nvPr/>
        </p:nvSpPr>
        <p:spPr>
          <a:xfrm>
            <a:off x="1260875" y="2337443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1</a:t>
            </a:r>
            <a:endParaRPr lang="ko-KR" altLang="en-US" sz="1200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CC56EDF-B3ED-47FC-B4B5-49A1070A57B7}"/>
              </a:ext>
            </a:extLst>
          </p:cNvPr>
          <p:cNvSpPr txBox="1"/>
          <p:nvPr/>
        </p:nvSpPr>
        <p:spPr>
          <a:xfrm>
            <a:off x="1814079" y="2400832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2</a:t>
            </a:r>
            <a:endParaRPr lang="ko-KR" altLang="en-US" sz="1200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9BAA3CB-22B1-492D-9E16-00C9C745445B}"/>
              </a:ext>
            </a:extLst>
          </p:cNvPr>
          <p:cNvSpPr txBox="1"/>
          <p:nvPr/>
        </p:nvSpPr>
        <p:spPr>
          <a:xfrm>
            <a:off x="2438144" y="2479978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3</a:t>
            </a:r>
            <a:endParaRPr lang="ko-KR" altLang="en-US" sz="1200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A15B829-373F-417E-9E2D-EF373DC98B29}"/>
              </a:ext>
            </a:extLst>
          </p:cNvPr>
          <p:cNvSpPr txBox="1"/>
          <p:nvPr/>
        </p:nvSpPr>
        <p:spPr>
          <a:xfrm>
            <a:off x="5950124" y="2612944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4</a:t>
            </a:r>
            <a:endParaRPr lang="ko-KR" altLang="en-US" sz="1200" dirty="0"/>
          </a:p>
        </p:txBody>
      </p:sp>
      <p:graphicFrame>
        <p:nvGraphicFramePr>
          <p:cNvPr id="59" name="내용 개체 틀 22">
            <a:extLst>
              <a:ext uri="{FF2B5EF4-FFF2-40B4-BE49-F238E27FC236}">
                <a16:creationId xmlns:a16="http://schemas.microsoft.com/office/drawing/2014/main" id="{0B517666-2715-4EF8-A308-85AC1315F27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640320"/>
              </p:ext>
            </p:extLst>
          </p:nvPr>
        </p:nvGraphicFramePr>
        <p:xfrm>
          <a:off x="7589838" y="4033446"/>
          <a:ext cx="4153883" cy="18090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53883">
                  <a:extLst>
                    <a:ext uri="{9D8B030D-6E8A-4147-A177-3AD203B41FA5}">
                      <a16:colId xmlns:a16="http://schemas.microsoft.com/office/drawing/2014/main" val="37923847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기획의도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46300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몬스터의 크기에 따라 화면에 출력되는 </a:t>
                      </a:r>
                      <a:r>
                        <a:rPr lang="en-US" altLang="ko-KR" sz="1000" dirty="0"/>
                        <a:t>Ui</a:t>
                      </a:r>
                      <a:r>
                        <a:rPr lang="ko-KR" altLang="en-US" sz="1000" dirty="0"/>
                        <a:t>에 대한 경험이 상이하기 때문에 유저가 직접 몬스터를 소환해 타격해보는 연습을 할 수 있도록 함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무기에 따라 전투방식이 다르기 때문에 조작 경험도 다를 것이라 판단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유저가 연습하기를 원하는 무기를 검색해 착용해 볼 수 있는 기회를 줌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연습종료 여부를 다시 한번 물어 다시 해당화면으로 돌아오는 불편을 줄이려고 함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7319340"/>
                  </a:ext>
                </a:extLst>
              </a:tr>
            </a:tbl>
          </a:graphicData>
        </a:graphic>
      </p:graphicFrame>
      <p:graphicFrame>
        <p:nvGraphicFramePr>
          <p:cNvPr id="60" name="표 13">
            <a:extLst>
              <a:ext uri="{FF2B5EF4-FFF2-40B4-BE49-F238E27FC236}">
                <a16:creationId xmlns:a16="http://schemas.microsoft.com/office/drawing/2014/main" id="{C89E4177-A23D-4264-B4CE-CAB2BF3BAD8A}"/>
              </a:ext>
            </a:extLst>
          </p:cNvPr>
          <p:cNvGraphicFramePr>
            <a:graphicFrameLocks noGrp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val="3841172513"/>
              </p:ext>
            </p:extLst>
          </p:nvPr>
        </p:nvGraphicFramePr>
        <p:xfrm>
          <a:off x="7589838" y="2057448"/>
          <a:ext cx="4153883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0687">
                  <a:extLst>
                    <a:ext uri="{9D8B030D-6E8A-4147-A177-3AD203B41FA5}">
                      <a16:colId xmlns:a16="http://schemas.microsoft.com/office/drawing/2014/main" val="173865257"/>
                    </a:ext>
                  </a:extLst>
                </a:gridCol>
                <a:gridCol w="3733196">
                  <a:extLst>
                    <a:ext uri="{9D8B030D-6E8A-4147-A177-3AD203B41FA5}">
                      <a16:colId xmlns:a16="http://schemas.microsoft.com/office/drawing/2014/main" val="39760934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NO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기능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64153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연습용 몬스터를 생성</a:t>
                      </a:r>
                      <a:r>
                        <a:rPr lang="en-US" altLang="ko-KR" sz="1000" dirty="0"/>
                        <a:t>/</a:t>
                      </a:r>
                      <a:r>
                        <a:rPr lang="ko-KR" altLang="en-US" sz="1000" dirty="0"/>
                        <a:t>삭제할 수 있음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77481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2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연습용 보스 몬스터를 생성</a:t>
                      </a:r>
                      <a:r>
                        <a:rPr lang="en-US" altLang="ko-KR" sz="1000" dirty="0"/>
                        <a:t>/</a:t>
                      </a:r>
                      <a:r>
                        <a:rPr lang="ko-KR" altLang="en-US" sz="1000" dirty="0"/>
                        <a:t>삭제할 수 있음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49633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3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무기를 선택해 착용할 수 있음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50562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4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연습을 종료하고 이전 화면으로 이동함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7347863"/>
                  </a:ext>
                </a:extLst>
              </a:tr>
            </a:tbl>
          </a:graphicData>
        </a:graphic>
      </p:graphicFrame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EF47F8FF-52B7-4263-84D4-9A74ECF74677}"/>
              </a:ext>
            </a:extLst>
          </p:cNvPr>
          <p:cNvSpPr/>
          <p:nvPr/>
        </p:nvSpPr>
        <p:spPr>
          <a:xfrm>
            <a:off x="1313224" y="2879671"/>
            <a:ext cx="528928" cy="30664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몬스터 삭제</a:t>
            </a:r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0E087AE5-B512-4E0A-ABDF-010EDB207C2D}"/>
              </a:ext>
            </a:extLst>
          </p:cNvPr>
          <p:cNvSpPr/>
          <p:nvPr/>
        </p:nvSpPr>
        <p:spPr>
          <a:xfrm>
            <a:off x="1877091" y="2879671"/>
            <a:ext cx="528928" cy="30664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 dirty="0">
                <a:solidFill>
                  <a:schemeClr val="tx1"/>
                </a:solidFill>
              </a:rPr>
              <a:t>보스 몬스터 생성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839BA342-9B66-4CB1-9741-B9B26BA2A4EC}"/>
              </a:ext>
            </a:extLst>
          </p:cNvPr>
          <p:cNvSpPr/>
          <p:nvPr/>
        </p:nvSpPr>
        <p:spPr>
          <a:xfrm>
            <a:off x="2916291" y="2164954"/>
            <a:ext cx="1009332" cy="252718"/>
          </a:xfrm>
          <a:prstGeom prst="roundRect">
            <a:avLst/>
          </a:prstGeom>
          <a:solidFill>
            <a:srgbClr val="BDD7E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무기 선택 팝업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cxnSp>
        <p:nvCxnSpPr>
          <p:cNvPr id="58" name="연결선: 꺾임 57">
            <a:extLst>
              <a:ext uri="{FF2B5EF4-FFF2-40B4-BE49-F238E27FC236}">
                <a16:creationId xmlns:a16="http://schemas.microsoft.com/office/drawing/2014/main" id="{FD878643-34E0-4B92-9218-4A28ADFB99C0}"/>
              </a:ext>
            </a:extLst>
          </p:cNvPr>
          <p:cNvCxnSpPr>
            <a:cxnSpLocks/>
            <a:stCxn id="31" idx="0"/>
            <a:endCxn id="57" idx="1"/>
          </p:cNvCxnSpPr>
          <p:nvPr/>
        </p:nvCxnSpPr>
        <p:spPr>
          <a:xfrm rot="5400000" flipH="1" flipV="1">
            <a:off x="2686588" y="2307241"/>
            <a:ext cx="245630" cy="213775"/>
          </a:xfrm>
          <a:prstGeom prst="bentConnector2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57955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D422DC-2682-4630-A680-237580764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</a:rPr>
              <a:t>세부 </a:t>
            </a:r>
            <a:r>
              <a:rPr lang="en-US" altLang="ko-KR" dirty="0">
                <a:solidFill>
                  <a:schemeClr val="bg1"/>
                </a:solidFill>
              </a:rPr>
              <a:t>UI </a:t>
            </a:r>
            <a:r>
              <a:rPr lang="ko-KR" altLang="en-US" dirty="0">
                <a:solidFill>
                  <a:schemeClr val="bg1"/>
                </a:solidFill>
              </a:rPr>
              <a:t>기획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34260024-D8E9-4EDA-9DD2-0FDB8C6AD524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ko-KR" altLang="en-US" dirty="0"/>
              <a:t>무기 선택 팝업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BB5657F-82D7-4360-82E4-65F819DBAE6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 dirty="0"/>
              <a:t>무기 선택 버튼을 눌렀을 때 출력되는 화면</a:t>
            </a:r>
          </a:p>
        </p:txBody>
      </p:sp>
      <p:pic>
        <p:nvPicPr>
          <p:cNvPr id="21" name="내용 개체 틀 25">
            <a:extLst>
              <a:ext uri="{FF2B5EF4-FFF2-40B4-BE49-F238E27FC236}">
                <a16:creationId xmlns:a16="http://schemas.microsoft.com/office/drawing/2014/main" id="{8A94D565-3A1B-4DE1-8B67-6E33926FC328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6784" y="2479675"/>
            <a:ext cx="5451245" cy="3087688"/>
          </a:xfrm>
        </p:spPr>
      </p:pic>
      <p:sp>
        <p:nvSpPr>
          <p:cNvPr id="46" name="직사각형 45">
            <a:extLst>
              <a:ext uri="{FF2B5EF4-FFF2-40B4-BE49-F238E27FC236}">
                <a16:creationId xmlns:a16="http://schemas.microsoft.com/office/drawing/2014/main" id="{E59EE4FF-7D17-4D35-8A1E-17CD7E3ADB87}"/>
              </a:ext>
            </a:extLst>
          </p:cNvPr>
          <p:cNvSpPr/>
          <p:nvPr/>
        </p:nvSpPr>
        <p:spPr>
          <a:xfrm>
            <a:off x="4805856" y="2565390"/>
            <a:ext cx="1074244" cy="288783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재화</a:t>
            </a:r>
            <a:endParaRPr lang="ko-KR" altLang="en-US" sz="6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BE3E3643-F70F-479C-BB2E-E17B6680E489}"/>
              </a:ext>
            </a:extLst>
          </p:cNvPr>
          <p:cNvSpPr/>
          <p:nvPr/>
        </p:nvSpPr>
        <p:spPr>
          <a:xfrm>
            <a:off x="1326056" y="2570140"/>
            <a:ext cx="1588593" cy="58581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캐릭터 상태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96977019-910A-4728-B61D-1A84C76B09F3}"/>
              </a:ext>
            </a:extLst>
          </p:cNvPr>
          <p:cNvSpPr/>
          <p:nvPr/>
        </p:nvSpPr>
        <p:spPr>
          <a:xfrm>
            <a:off x="5995730" y="2984548"/>
            <a:ext cx="705064" cy="817513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 dirty="0" err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미니맵</a:t>
            </a:r>
            <a:endParaRPr lang="ko-KR" altLang="en-US" sz="6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E6E0843-C4FC-4127-B602-99CB6C404470}"/>
              </a:ext>
            </a:extLst>
          </p:cNvPr>
          <p:cNvSpPr/>
          <p:nvPr/>
        </p:nvSpPr>
        <p:spPr>
          <a:xfrm>
            <a:off x="3214052" y="2542894"/>
            <a:ext cx="1588593" cy="341359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보스 상태 출력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6686DC93-398A-4617-8061-6A5DAE430995}"/>
              </a:ext>
            </a:extLst>
          </p:cNvPr>
          <p:cNvSpPr/>
          <p:nvPr/>
        </p:nvSpPr>
        <p:spPr>
          <a:xfrm>
            <a:off x="5925125" y="2598482"/>
            <a:ext cx="790000" cy="30664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종료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E88FC8F5-523A-4888-83C0-F94AFF7DB11C}"/>
              </a:ext>
            </a:extLst>
          </p:cNvPr>
          <p:cNvSpPr/>
          <p:nvPr/>
        </p:nvSpPr>
        <p:spPr>
          <a:xfrm>
            <a:off x="6733972" y="2120982"/>
            <a:ext cx="660718" cy="198322"/>
          </a:xfrm>
          <a:prstGeom prst="roundRect">
            <a:avLst/>
          </a:prstGeom>
          <a:solidFill>
            <a:srgbClr val="BDD7E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종료 팝업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154245CA-F653-4D06-8468-E83086A9EE1F}"/>
              </a:ext>
            </a:extLst>
          </p:cNvPr>
          <p:cNvSpPr/>
          <p:nvPr/>
        </p:nvSpPr>
        <p:spPr>
          <a:xfrm>
            <a:off x="2437213" y="2536943"/>
            <a:ext cx="528928" cy="649371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무기 선택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33A8AAD5-82DB-4033-945B-3D40AC18E7B0}"/>
              </a:ext>
            </a:extLst>
          </p:cNvPr>
          <p:cNvSpPr/>
          <p:nvPr/>
        </p:nvSpPr>
        <p:spPr>
          <a:xfrm>
            <a:off x="1312106" y="2556459"/>
            <a:ext cx="528928" cy="30664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몬스터 생성</a:t>
            </a: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7420309A-8EC0-4194-84AB-C26A5C1E2692}"/>
              </a:ext>
            </a:extLst>
          </p:cNvPr>
          <p:cNvSpPr/>
          <p:nvPr/>
        </p:nvSpPr>
        <p:spPr>
          <a:xfrm>
            <a:off x="1875973" y="2556459"/>
            <a:ext cx="528928" cy="30664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 dirty="0">
                <a:solidFill>
                  <a:schemeClr val="tx1"/>
                </a:solidFill>
              </a:rPr>
              <a:t>보스 몬스터 생성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A15B829-373F-417E-9E2D-EF373DC98B29}"/>
              </a:ext>
            </a:extLst>
          </p:cNvPr>
          <p:cNvSpPr txBox="1"/>
          <p:nvPr/>
        </p:nvSpPr>
        <p:spPr>
          <a:xfrm>
            <a:off x="5950124" y="2625033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4</a:t>
            </a:r>
            <a:endParaRPr lang="ko-KR" altLang="en-US" sz="1200" dirty="0"/>
          </a:p>
        </p:txBody>
      </p:sp>
      <p:graphicFrame>
        <p:nvGraphicFramePr>
          <p:cNvPr id="59" name="내용 개체 틀 22">
            <a:extLst>
              <a:ext uri="{FF2B5EF4-FFF2-40B4-BE49-F238E27FC236}">
                <a16:creationId xmlns:a16="http://schemas.microsoft.com/office/drawing/2014/main" id="{0B517666-2715-4EF8-A308-85AC1315F27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70778092"/>
              </p:ext>
            </p:extLst>
          </p:nvPr>
        </p:nvGraphicFramePr>
        <p:xfrm>
          <a:off x="7589838" y="4528261"/>
          <a:ext cx="4153883" cy="13518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53883">
                  <a:extLst>
                    <a:ext uri="{9D8B030D-6E8A-4147-A177-3AD203B41FA5}">
                      <a16:colId xmlns:a16="http://schemas.microsoft.com/office/drawing/2014/main" val="37923847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기획의도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46300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유저가 아이템을 검색할 수 있음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범주로 원하는 무기를 찾을 수 있음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유저의 편의성을 위해</a:t>
                      </a:r>
                      <a:r>
                        <a:rPr lang="en-US" altLang="ko-KR" sz="1000" dirty="0"/>
                        <a:t> </a:t>
                      </a:r>
                      <a:r>
                        <a:rPr lang="ko-KR" altLang="en-US" sz="1000" dirty="0"/>
                        <a:t>아이템의 착용</a:t>
                      </a:r>
                      <a:r>
                        <a:rPr lang="en-US" altLang="ko-KR" sz="1000" dirty="0"/>
                        <a:t>/</a:t>
                      </a:r>
                      <a:r>
                        <a:rPr lang="ko-KR" altLang="en-US" sz="1000" dirty="0"/>
                        <a:t>착용해제가 쉽게 한다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모바일에서 스크롤 바를 사용하기 불편함으로 스크롤 영역을 사용함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7319340"/>
                  </a:ext>
                </a:extLst>
              </a:tr>
            </a:tbl>
          </a:graphicData>
        </a:graphic>
      </p:graphicFrame>
      <p:graphicFrame>
        <p:nvGraphicFramePr>
          <p:cNvPr id="60" name="표 13">
            <a:extLst>
              <a:ext uri="{FF2B5EF4-FFF2-40B4-BE49-F238E27FC236}">
                <a16:creationId xmlns:a16="http://schemas.microsoft.com/office/drawing/2014/main" id="{C89E4177-A23D-4264-B4CE-CAB2BF3BAD8A}"/>
              </a:ext>
            </a:extLst>
          </p:cNvPr>
          <p:cNvGraphicFramePr>
            <a:graphicFrameLocks noGrp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val="2936518378"/>
              </p:ext>
            </p:extLst>
          </p:nvPr>
        </p:nvGraphicFramePr>
        <p:xfrm>
          <a:off x="7589838" y="2271298"/>
          <a:ext cx="4153883" cy="21601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4987">
                  <a:extLst>
                    <a:ext uri="{9D8B030D-6E8A-4147-A177-3AD203B41FA5}">
                      <a16:colId xmlns:a16="http://schemas.microsoft.com/office/drawing/2014/main" val="173865257"/>
                    </a:ext>
                  </a:extLst>
                </a:gridCol>
                <a:gridCol w="3618896">
                  <a:extLst>
                    <a:ext uri="{9D8B030D-6E8A-4147-A177-3AD203B41FA5}">
                      <a16:colId xmlns:a16="http://schemas.microsoft.com/office/drawing/2014/main" val="39760934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NO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기능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64153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텍스트를 입력 받아 유저가 원하는 무기를 찾아 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77481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2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아이템 검색의 범주를 설정함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49633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3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장착된 아이템을 터치하면 착용 해제 한다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모든 아이템을 착용 해제 한다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50562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4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검색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범주에 따라 출력 아이템이 달라진다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좌측 상단을 기준으로 이름 오름차순으로 아이템 출력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7347863"/>
                  </a:ext>
                </a:extLst>
              </a:tr>
            </a:tbl>
          </a:graphicData>
        </a:graphic>
      </p:graphicFrame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EF47F8FF-52B7-4263-84D4-9A74ECF74677}"/>
              </a:ext>
            </a:extLst>
          </p:cNvPr>
          <p:cNvSpPr/>
          <p:nvPr/>
        </p:nvSpPr>
        <p:spPr>
          <a:xfrm>
            <a:off x="1312106" y="2961711"/>
            <a:ext cx="528928" cy="30664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몬스터 삭제</a:t>
            </a:r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0E087AE5-B512-4E0A-ABDF-010EDB207C2D}"/>
              </a:ext>
            </a:extLst>
          </p:cNvPr>
          <p:cNvSpPr/>
          <p:nvPr/>
        </p:nvSpPr>
        <p:spPr>
          <a:xfrm>
            <a:off x="1875973" y="2961711"/>
            <a:ext cx="528928" cy="30664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 dirty="0">
                <a:solidFill>
                  <a:schemeClr val="tx1"/>
                </a:solidFill>
              </a:rPr>
              <a:t>보스 몬스터 생성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10B918F-85E8-4B61-A189-E317EC0DE7BE}"/>
              </a:ext>
            </a:extLst>
          </p:cNvPr>
          <p:cNvSpPr/>
          <p:nvPr/>
        </p:nvSpPr>
        <p:spPr>
          <a:xfrm>
            <a:off x="1282727" y="2479675"/>
            <a:ext cx="5451245" cy="3087688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모서리가 둥근 직사각형 20">
            <a:extLst>
              <a:ext uri="{FF2B5EF4-FFF2-40B4-BE49-F238E27FC236}">
                <a16:creationId xmlns:a16="http://schemas.microsoft.com/office/drawing/2014/main" id="{FF929C36-D4E5-4BC4-864D-86900602FACE}"/>
              </a:ext>
            </a:extLst>
          </p:cNvPr>
          <p:cNvSpPr/>
          <p:nvPr/>
        </p:nvSpPr>
        <p:spPr>
          <a:xfrm>
            <a:off x="1289681" y="2479675"/>
            <a:ext cx="5445450" cy="3087688"/>
          </a:xfrm>
          <a:prstGeom prst="roundRect">
            <a:avLst>
              <a:gd name="adj" fmla="val 6893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E258EF1A-9D26-4F1F-B672-1AFC302EDC8E}"/>
              </a:ext>
            </a:extLst>
          </p:cNvPr>
          <p:cNvSpPr/>
          <p:nvPr/>
        </p:nvSpPr>
        <p:spPr>
          <a:xfrm>
            <a:off x="6380168" y="2576351"/>
            <a:ext cx="211726" cy="17278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X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846487AC-D8F7-4947-B4A6-EFFECA9BE29A}"/>
              </a:ext>
            </a:extLst>
          </p:cNvPr>
          <p:cNvSpPr/>
          <p:nvPr/>
        </p:nvSpPr>
        <p:spPr>
          <a:xfrm>
            <a:off x="3501872" y="2540997"/>
            <a:ext cx="1066200" cy="201648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무기 선택</a:t>
            </a:r>
          </a:p>
        </p:txBody>
      </p:sp>
      <p:sp>
        <p:nvSpPr>
          <p:cNvPr id="72" name="모서리가 둥근 직사각형 20">
            <a:extLst>
              <a:ext uri="{FF2B5EF4-FFF2-40B4-BE49-F238E27FC236}">
                <a16:creationId xmlns:a16="http://schemas.microsoft.com/office/drawing/2014/main" id="{F27094F4-C10A-46C6-9B8A-ACB1FE36F872}"/>
              </a:ext>
            </a:extLst>
          </p:cNvPr>
          <p:cNvSpPr/>
          <p:nvPr/>
        </p:nvSpPr>
        <p:spPr>
          <a:xfrm>
            <a:off x="1385785" y="2824340"/>
            <a:ext cx="2724393" cy="395171"/>
          </a:xfrm>
          <a:prstGeom prst="roundRect">
            <a:avLst>
              <a:gd name="adj" fmla="val 1287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D1D20631-6729-4621-AF12-FC25B1547D5D}"/>
              </a:ext>
            </a:extLst>
          </p:cNvPr>
          <p:cNvSpPr/>
          <p:nvPr/>
        </p:nvSpPr>
        <p:spPr>
          <a:xfrm>
            <a:off x="2759452" y="5264309"/>
            <a:ext cx="2505908" cy="20444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빈 곳을 </a:t>
            </a:r>
            <a:r>
              <a:rPr lang="ko-KR" altLang="en-US" sz="10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터치하여 대기 화면으로 이동</a:t>
            </a:r>
            <a:endParaRPr lang="ko-KR" altLang="en-US" sz="10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8FA1E3F8-742A-4B92-8BFE-1E89B6848C96}"/>
              </a:ext>
            </a:extLst>
          </p:cNvPr>
          <p:cNvSpPr/>
          <p:nvPr/>
        </p:nvSpPr>
        <p:spPr>
          <a:xfrm>
            <a:off x="1461326" y="2921101"/>
            <a:ext cx="438420" cy="201648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검색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256CF00-031F-421B-AEEE-4DB8210F4D7F}"/>
              </a:ext>
            </a:extLst>
          </p:cNvPr>
          <p:cNvSpPr/>
          <p:nvPr/>
        </p:nvSpPr>
        <p:spPr>
          <a:xfrm>
            <a:off x="1476972" y="1679240"/>
            <a:ext cx="876481" cy="245630"/>
          </a:xfrm>
          <a:prstGeom prst="rect">
            <a:avLst/>
          </a:prstGeom>
          <a:solidFill>
            <a:srgbClr val="DBDBD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텍스트 입력</a:t>
            </a: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501D67C5-2465-40D4-A296-6A10D9007F46}"/>
              </a:ext>
            </a:extLst>
          </p:cNvPr>
          <p:cNvSpPr/>
          <p:nvPr/>
        </p:nvSpPr>
        <p:spPr>
          <a:xfrm>
            <a:off x="1958636" y="2899110"/>
            <a:ext cx="2078493" cy="245630"/>
          </a:xfrm>
          <a:prstGeom prst="rect">
            <a:avLst/>
          </a:prstGeom>
          <a:solidFill>
            <a:srgbClr val="DBDBD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19" name="모서리가 둥근 직사각형 20">
            <a:extLst>
              <a:ext uri="{FF2B5EF4-FFF2-40B4-BE49-F238E27FC236}">
                <a16:creationId xmlns:a16="http://schemas.microsoft.com/office/drawing/2014/main" id="{D9FA1F21-974C-4FF8-8CE5-CF841BEAEC11}"/>
              </a:ext>
            </a:extLst>
          </p:cNvPr>
          <p:cNvSpPr/>
          <p:nvPr/>
        </p:nvSpPr>
        <p:spPr>
          <a:xfrm>
            <a:off x="1386289" y="3993477"/>
            <a:ext cx="2723890" cy="1202537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220C5511-E8D5-4E66-86C7-260BD58CAB42}"/>
              </a:ext>
            </a:extLst>
          </p:cNvPr>
          <p:cNvSpPr/>
          <p:nvPr/>
        </p:nvSpPr>
        <p:spPr>
          <a:xfrm>
            <a:off x="2005138" y="4138050"/>
            <a:ext cx="651796" cy="61537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착용</a:t>
            </a:r>
            <a:b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</a:br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</a:t>
            </a: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2D8187C2-CDD7-49C7-9BCB-24716CD02D13}"/>
              </a:ext>
            </a:extLst>
          </p:cNvPr>
          <p:cNvSpPr/>
          <p:nvPr/>
        </p:nvSpPr>
        <p:spPr>
          <a:xfrm>
            <a:off x="2850076" y="4142714"/>
            <a:ext cx="651796" cy="61537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착용</a:t>
            </a:r>
            <a:b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</a:br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</a:t>
            </a: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39DB7513-0BAD-4FA1-AE33-1449708F74B9}"/>
              </a:ext>
            </a:extLst>
          </p:cNvPr>
          <p:cNvSpPr/>
          <p:nvPr/>
        </p:nvSpPr>
        <p:spPr>
          <a:xfrm>
            <a:off x="1940787" y="4808320"/>
            <a:ext cx="1614895" cy="29133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일괄 착용 해제</a:t>
            </a: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AD4717C9-37FC-462E-B5C5-5F46C5E662FB}"/>
              </a:ext>
            </a:extLst>
          </p:cNvPr>
          <p:cNvSpPr/>
          <p:nvPr/>
        </p:nvSpPr>
        <p:spPr>
          <a:xfrm>
            <a:off x="2458605" y="1679240"/>
            <a:ext cx="876481" cy="24563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체크 박스</a:t>
            </a:r>
          </a:p>
        </p:txBody>
      </p:sp>
      <p:sp>
        <p:nvSpPr>
          <p:cNvPr id="130" name="모서리가 둥근 직사각형 20">
            <a:extLst>
              <a:ext uri="{FF2B5EF4-FFF2-40B4-BE49-F238E27FC236}">
                <a16:creationId xmlns:a16="http://schemas.microsoft.com/office/drawing/2014/main" id="{FE6D0C01-60AF-46E6-881F-6F8D40E27D9E}"/>
              </a:ext>
            </a:extLst>
          </p:cNvPr>
          <p:cNvSpPr/>
          <p:nvPr/>
        </p:nvSpPr>
        <p:spPr>
          <a:xfrm>
            <a:off x="1382559" y="3273457"/>
            <a:ext cx="2727620" cy="667507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C0D34F47-A0F8-47E0-B725-17593CCB93F8}"/>
              </a:ext>
            </a:extLst>
          </p:cNvPr>
          <p:cNvSpPr/>
          <p:nvPr/>
        </p:nvSpPr>
        <p:spPr>
          <a:xfrm>
            <a:off x="2481825" y="3351370"/>
            <a:ext cx="529088" cy="24335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범주</a:t>
            </a: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3ED78C47-7458-4813-B0F1-0E6357F68FB3}"/>
              </a:ext>
            </a:extLst>
          </p:cNvPr>
          <p:cNvSpPr/>
          <p:nvPr/>
        </p:nvSpPr>
        <p:spPr>
          <a:xfrm>
            <a:off x="1982474" y="3634879"/>
            <a:ext cx="254645" cy="24563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2A563CA0-573A-4B82-853F-ABA04794394F}"/>
              </a:ext>
            </a:extLst>
          </p:cNvPr>
          <p:cNvSpPr/>
          <p:nvPr/>
        </p:nvSpPr>
        <p:spPr>
          <a:xfrm>
            <a:off x="1447446" y="3656870"/>
            <a:ext cx="438420" cy="201648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전체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35A72454-501D-4F1A-9AE3-3353235DD7D8}"/>
              </a:ext>
            </a:extLst>
          </p:cNvPr>
          <p:cNvSpPr/>
          <p:nvPr/>
        </p:nvSpPr>
        <p:spPr>
          <a:xfrm>
            <a:off x="2914414" y="3634879"/>
            <a:ext cx="254645" cy="24563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CA24FAAF-E220-4FC6-8043-B914F11753D9}"/>
              </a:ext>
            </a:extLst>
          </p:cNvPr>
          <p:cNvSpPr/>
          <p:nvPr/>
        </p:nvSpPr>
        <p:spPr>
          <a:xfrm>
            <a:off x="2327552" y="3656870"/>
            <a:ext cx="542088" cy="201648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근거리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A52E69DB-68A0-4542-BEC8-199320A48A16}"/>
              </a:ext>
            </a:extLst>
          </p:cNvPr>
          <p:cNvSpPr/>
          <p:nvPr/>
        </p:nvSpPr>
        <p:spPr>
          <a:xfrm>
            <a:off x="3800695" y="3634879"/>
            <a:ext cx="254645" cy="24563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C20397EB-E8A1-492C-B227-E9C8539C9BBB}"/>
              </a:ext>
            </a:extLst>
          </p:cNvPr>
          <p:cNvSpPr/>
          <p:nvPr/>
        </p:nvSpPr>
        <p:spPr>
          <a:xfrm>
            <a:off x="3213833" y="3656870"/>
            <a:ext cx="542088" cy="201648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원거리</a:t>
            </a:r>
          </a:p>
        </p:txBody>
      </p:sp>
      <p:sp>
        <p:nvSpPr>
          <p:cNvPr id="139" name="모서리가 둥근 직사각형 20">
            <a:extLst>
              <a:ext uri="{FF2B5EF4-FFF2-40B4-BE49-F238E27FC236}">
                <a16:creationId xmlns:a16="http://schemas.microsoft.com/office/drawing/2014/main" id="{B5779F02-0705-4150-BCB5-1B55F5E8F777}"/>
              </a:ext>
            </a:extLst>
          </p:cNvPr>
          <p:cNvSpPr/>
          <p:nvPr/>
        </p:nvSpPr>
        <p:spPr>
          <a:xfrm>
            <a:off x="4179119" y="2817428"/>
            <a:ext cx="2438473" cy="2378585"/>
          </a:xfrm>
          <a:prstGeom prst="roundRect">
            <a:avLst>
              <a:gd name="adj" fmla="val 10881"/>
            </a:avLst>
          </a:prstGeom>
          <a:solidFill>
            <a:srgbClr val="F8CBAD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A41277DF-5745-4A22-AD84-A5D6F2C8C7EE}"/>
              </a:ext>
            </a:extLst>
          </p:cNvPr>
          <p:cNvSpPr/>
          <p:nvPr/>
        </p:nvSpPr>
        <p:spPr>
          <a:xfrm>
            <a:off x="4295249" y="4519992"/>
            <a:ext cx="459374" cy="433702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</a:t>
            </a: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90E95C6A-E625-436E-BA43-D59664573C75}"/>
              </a:ext>
            </a:extLst>
          </p:cNvPr>
          <p:cNvSpPr/>
          <p:nvPr/>
        </p:nvSpPr>
        <p:spPr>
          <a:xfrm>
            <a:off x="4884958" y="4524656"/>
            <a:ext cx="459374" cy="433702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</a:t>
            </a: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708B5A91-7F80-47AC-93CD-E89FD5357476}"/>
              </a:ext>
            </a:extLst>
          </p:cNvPr>
          <p:cNvSpPr/>
          <p:nvPr/>
        </p:nvSpPr>
        <p:spPr>
          <a:xfrm>
            <a:off x="5475750" y="4519992"/>
            <a:ext cx="459374" cy="433702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</a:t>
            </a: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AF1D30DB-470E-4E7F-9594-9B1A371EFB63}"/>
              </a:ext>
            </a:extLst>
          </p:cNvPr>
          <p:cNvSpPr/>
          <p:nvPr/>
        </p:nvSpPr>
        <p:spPr>
          <a:xfrm>
            <a:off x="6065459" y="4524656"/>
            <a:ext cx="459374" cy="433702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</a:t>
            </a: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48DC6834-2B64-469E-8759-34E3DFC1CA8D}"/>
              </a:ext>
            </a:extLst>
          </p:cNvPr>
          <p:cNvSpPr/>
          <p:nvPr/>
        </p:nvSpPr>
        <p:spPr>
          <a:xfrm>
            <a:off x="4295249" y="2984157"/>
            <a:ext cx="459374" cy="433702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</a:t>
            </a: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4728088B-CAD5-4524-85EF-EC039CA8DA46}"/>
              </a:ext>
            </a:extLst>
          </p:cNvPr>
          <p:cNvSpPr/>
          <p:nvPr/>
        </p:nvSpPr>
        <p:spPr>
          <a:xfrm>
            <a:off x="4884958" y="2988821"/>
            <a:ext cx="459374" cy="433702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</a:t>
            </a: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57301EF0-05E4-452C-B047-83FD6FBEE012}"/>
              </a:ext>
            </a:extLst>
          </p:cNvPr>
          <p:cNvSpPr/>
          <p:nvPr/>
        </p:nvSpPr>
        <p:spPr>
          <a:xfrm>
            <a:off x="5475750" y="2984157"/>
            <a:ext cx="459374" cy="433702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</a:t>
            </a: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EEEE6D55-4A00-4265-A9CD-1B88B5447E52}"/>
              </a:ext>
            </a:extLst>
          </p:cNvPr>
          <p:cNvSpPr/>
          <p:nvPr/>
        </p:nvSpPr>
        <p:spPr>
          <a:xfrm>
            <a:off x="6065459" y="2988821"/>
            <a:ext cx="459374" cy="433702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</a:t>
            </a: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B9101F9F-6244-43ED-A411-6F01C7853A7C}"/>
              </a:ext>
            </a:extLst>
          </p:cNvPr>
          <p:cNvSpPr/>
          <p:nvPr/>
        </p:nvSpPr>
        <p:spPr>
          <a:xfrm>
            <a:off x="4295249" y="3492642"/>
            <a:ext cx="459374" cy="433702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</a:t>
            </a: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ABBE795C-AC45-4C57-83C8-77F6F0F99325}"/>
              </a:ext>
            </a:extLst>
          </p:cNvPr>
          <p:cNvSpPr/>
          <p:nvPr/>
        </p:nvSpPr>
        <p:spPr>
          <a:xfrm>
            <a:off x="4884958" y="3497306"/>
            <a:ext cx="459374" cy="433702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</a:t>
            </a: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59CB52A3-4303-484C-8C56-1B3BAD72868B}"/>
              </a:ext>
            </a:extLst>
          </p:cNvPr>
          <p:cNvSpPr/>
          <p:nvPr/>
        </p:nvSpPr>
        <p:spPr>
          <a:xfrm>
            <a:off x="5475750" y="3492642"/>
            <a:ext cx="459374" cy="433702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</a:t>
            </a: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C359FB15-4DB2-46FE-ACDD-BF5FD490927F}"/>
              </a:ext>
            </a:extLst>
          </p:cNvPr>
          <p:cNvSpPr/>
          <p:nvPr/>
        </p:nvSpPr>
        <p:spPr>
          <a:xfrm>
            <a:off x="6065459" y="3497306"/>
            <a:ext cx="459374" cy="433702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</a:t>
            </a: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510FB9C0-D6BC-4BFF-8DBA-B40D603FB666}"/>
              </a:ext>
            </a:extLst>
          </p:cNvPr>
          <p:cNvSpPr/>
          <p:nvPr/>
        </p:nvSpPr>
        <p:spPr>
          <a:xfrm>
            <a:off x="4295249" y="4005791"/>
            <a:ext cx="459374" cy="433702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</a:t>
            </a: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9B746FEF-F54A-4344-968B-078743B461FA}"/>
              </a:ext>
            </a:extLst>
          </p:cNvPr>
          <p:cNvSpPr/>
          <p:nvPr/>
        </p:nvSpPr>
        <p:spPr>
          <a:xfrm>
            <a:off x="4884958" y="4010455"/>
            <a:ext cx="459374" cy="433702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</a:t>
            </a: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7A7236B7-5B52-4056-B697-AEC92038302F}"/>
              </a:ext>
            </a:extLst>
          </p:cNvPr>
          <p:cNvSpPr/>
          <p:nvPr/>
        </p:nvSpPr>
        <p:spPr>
          <a:xfrm>
            <a:off x="5475750" y="4005791"/>
            <a:ext cx="459374" cy="433702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</a:t>
            </a: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44D27613-37FF-44D9-A673-617FC0D712A5}"/>
              </a:ext>
            </a:extLst>
          </p:cNvPr>
          <p:cNvSpPr/>
          <p:nvPr/>
        </p:nvSpPr>
        <p:spPr>
          <a:xfrm>
            <a:off x="6065459" y="4010455"/>
            <a:ext cx="459374" cy="433702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</a:t>
            </a:r>
          </a:p>
        </p:txBody>
      </p:sp>
      <p:pic>
        <p:nvPicPr>
          <p:cNvPr id="160" name="그림 159">
            <a:extLst>
              <a:ext uri="{FF2B5EF4-FFF2-40B4-BE49-F238E27FC236}">
                <a16:creationId xmlns:a16="http://schemas.microsoft.com/office/drawing/2014/main" id="{C065333D-AA6A-4123-84D4-BFA1A87A203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52" t="25297" r="22075" b="23680"/>
          <a:stretch/>
        </p:blipFill>
        <p:spPr>
          <a:xfrm>
            <a:off x="1975374" y="3652652"/>
            <a:ext cx="254645" cy="210330"/>
          </a:xfrm>
          <a:prstGeom prst="rect">
            <a:avLst/>
          </a:prstGeom>
        </p:spPr>
      </p:pic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B49A2C83-C0D4-4683-8408-A95B0B24E256}"/>
              </a:ext>
            </a:extLst>
          </p:cNvPr>
          <p:cNvSpPr/>
          <p:nvPr/>
        </p:nvSpPr>
        <p:spPr>
          <a:xfrm>
            <a:off x="3440237" y="1679240"/>
            <a:ext cx="876481" cy="24563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스크롤 영역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D9BEA439-85C9-4B4C-8A13-88286C41847B}"/>
              </a:ext>
            </a:extLst>
          </p:cNvPr>
          <p:cNvSpPr txBox="1"/>
          <p:nvPr/>
        </p:nvSpPr>
        <p:spPr>
          <a:xfrm>
            <a:off x="1371820" y="2647692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1</a:t>
            </a:r>
            <a:endParaRPr lang="ko-KR" altLang="en-US" sz="1200" dirty="0"/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018D3CE3-9078-4A2D-944D-29523C50A20E}"/>
              </a:ext>
            </a:extLst>
          </p:cNvPr>
          <p:cNvSpPr txBox="1"/>
          <p:nvPr/>
        </p:nvSpPr>
        <p:spPr>
          <a:xfrm>
            <a:off x="1353330" y="3243778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2</a:t>
            </a:r>
            <a:endParaRPr lang="ko-KR" altLang="en-US" sz="1200" dirty="0"/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28D6A78C-A587-4F40-89B8-1EEA163BE6FC}"/>
              </a:ext>
            </a:extLst>
          </p:cNvPr>
          <p:cNvSpPr txBox="1"/>
          <p:nvPr/>
        </p:nvSpPr>
        <p:spPr>
          <a:xfrm>
            <a:off x="1384131" y="3958443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3</a:t>
            </a:r>
            <a:endParaRPr lang="ko-KR" altLang="en-US" sz="1200" dirty="0"/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CC1971A3-645B-45FF-8D5B-16DD9AAB44AD}"/>
              </a:ext>
            </a:extLst>
          </p:cNvPr>
          <p:cNvSpPr txBox="1"/>
          <p:nvPr/>
        </p:nvSpPr>
        <p:spPr>
          <a:xfrm>
            <a:off x="4215847" y="2764849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4</a:t>
            </a:r>
            <a:endParaRPr lang="ko-KR" altLang="en-US" sz="1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31093F-D3C5-4850-956C-406A7402228D}"/>
              </a:ext>
            </a:extLst>
          </p:cNvPr>
          <p:cNvSpPr txBox="1"/>
          <p:nvPr/>
        </p:nvSpPr>
        <p:spPr>
          <a:xfrm>
            <a:off x="447398" y="1663556"/>
            <a:ext cx="8353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/>
              <a:t>추가 도형</a:t>
            </a:r>
            <a:endParaRPr lang="ko-KR" altLang="en-US" sz="1600" b="1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279236F-5688-4068-8314-37F74BD0A7EE}"/>
              </a:ext>
            </a:extLst>
          </p:cNvPr>
          <p:cNvSpPr/>
          <p:nvPr/>
        </p:nvSpPr>
        <p:spPr>
          <a:xfrm>
            <a:off x="432157" y="1607820"/>
            <a:ext cx="4030876" cy="388471"/>
          </a:xfrm>
          <a:prstGeom prst="rect">
            <a:avLst/>
          </a:prstGeom>
          <a:noFill/>
          <a:ln w="31750">
            <a:solidFill>
              <a:srgbClr val="FFD9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6" name="연결선: 꺾임 165">
            <a:extLst>
              <a:ext uri="{FF2B5EF4-FFF2-40B4-BE49-F238E27FC236}">
                <a16:creationId xmlns:a16="http://schemas.microsoft.com/office/drawing/2014/main" id="{9DCCE305-D385-4B90-A4DE-25B642513D86}"/>
              </a:ext>
            </a:extLst>
          </p:cNvPr>
          <p:cNvCxnSpPr>
            <a:cxnSpLocks/>
            <a:stCxn id="61" idx="3"/>
            <a:endCxn id="24" idx="2"/>
          </p:cNvCxnSpPr>
          <p:nvPr/>
        </p:nvCxnSpPr>
        <p:spPr>
          <a:xfrm flipV="1">
            <a:off x="6591894" y="2319304"/>
            <a:ext cx="472437" cy="343439"/>
          </a:xfrm>
          <a:prstGeom prst="bentConnector2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64857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8C72ECBC-4F7A-4DD5-9F6B-14C77745650E}"/>
              </a:ext>
            </a:extLst>
          </p:cNvPr>
          <p:cNvGrpSpPr/>
          <p:nvPr/>
        </p:nvGrpSpPr>
        <p:grpSpPr>
          <a:xfrm>
            <a:off x="722425" y="935917"/>
            <a:ext cx="5079038" cy="2856136"/>
            <a:chOff x="588989" y="1502268"/>
            <a:chExt cx="3760285" cy="2114551"/>
          </a:xfrm>
        </p:grpSpPr>
        <p:pic>
          <p:nvPicPr>
            <p:cNvPr id="11" name="그림 10" descr="거리, 옅은, 교통, 테이블이(가) 표시된 사진&#10;&#10;자동 생성된 설명">
              <a:extLst>
                <a:ext uri="{FF2B5EF4-FFF2-40B4-BE49-F238E27FC236}">
                  <a16:creationId xmlns:a16="http://schemas.microsoft.com/office/drawing/2014/main" id="{CACC3796-79FA-479C-981C-435D255FE9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8989" y="1502269"/>
              <a:ext cx="3760285" cy="2114550"/>
            </a:xfrm>
            <a:prstGeom prst="rect">
              <a:avLst/>
            </a:prstGeom>
          </p:spPr>
        </p:pic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1F5B3433-0C80-4FF6-B9EB-7BB52A29E849}"/>
                </a:ext>
              </a:extLst>
            </p:cNvPr>
            <p:cNvSpPr/>
            <p:nvPr/>
          </p:nvSpPr>
          <p:spPr>
            <a:xfrm>
              <a:off x="588989" y="1502268"/>
              <a:ext cx="352431" cy="34448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dirty="0"/>
                <a:t>초상화</a:t>
              </a: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44D290BA-D915-43F1-8272-EFBBEB72BEEA}"/>
                </a:ext>
              </a:extLst>
            </p:cNvPr>
            <p:cNvSpPr/>
            <p:nvPr/>
          </p:nvSpPr>
          <p:spPr>
            <a:xfrm>
              <a:off x="941420" y="1570531"/>
              <a:ext cx="819150" cy="1333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/>
                <a:t>체력</a:t>
              </a:r>
              <a:endParaRPr lang="ko-KR" altLang="en-US" dirty="0"/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6690B7A4-687D-4F7C-8CD0-644B8876A7ED}"/>
                </a:ext>
              </a:extLst>
            </p:cNvPr>
            <p:cNvSpPr/>
            <p:nvPr/>
          </p:nvSpPr>
          <p:spPr>
            <a:xfrm>
              <a:off x="941420" y="1741981"/>
              <a:ext cx="95250" cy="6667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B25DB955-1B48-4130-A1B9-6F7865885559}"/>
                </a:ext>
              </a:extLst>
            </p:cNvPr>
            <p:cNvSpPr/>
            <p:nvPr/>
          </p:nvSpPr>
          <p:spPr>
            <a:xfrm>
              <a:off x="1046189" y="1741981"/>
              <a:ext cx="95250" cy="6667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FBA374C6-B8B2-4299-913F-3C4303C7FBA2}"/>
                </a:ext>
              </a:extLst>
            </p:cNvPr>
            <p:cNvSpPr/>
            <p:nvPr/>
          </p:nvSpPr>
          <p:spPr>
            <a:xfrm>
              <a:off x="1150958" y="1741981"/>
              <a:ext cx="95250" cy="6667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5E518BD3-A2C7-450C-9D0A-E0D35FAE3885}"/>
                </a:ext>
              </a:extLst>
            </p:cNvPr>
            <p:cNvSpPr/>
            <p:nvPr/>
          </p:nvSpPr>
          <p:spPr>
            <a:xfrm>
              <a:off x="1255727" y="1741981"/>
              <a:ext cx="95250" cy="6667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6F2A583E-C9D3-4266-823C-D5AD80CC86A9}"/>
                </a:ext>
              </a:extLst>
            </p:cNvPr>
            <p:cNvSpPr/>
            <p:nvPr/>
          </p:nvSpPr>
          <p:spPr>
            <a:xfrm>
              <a:off x="3579845" y="1570531"/>
              <a:ext cx="681038" cy="2381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/>
                <a:t>유저 편의 기능</a:t>
              </a: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8BCDC658-A288-4324-BA90-B0F0BD84888F}"/>
                </a:ext>
              </a:extLst>
            </p:cNvPr>
            <p:cNvSpPr/>
            <p:nvPr/>
          </p:nvSpPr>
          <p:spPr>
            <a:xfrm>
              <a:off x="3579845" y="2874959"/>
              <a:ext cx="769429" cy="74185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/>
                <a:t>공격동작</a:t>
              </a: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1A8ACBF1-7BAD-41AD-820F-B501088D4C40}"/>
                </a:ext>
              </a:extLst>
            </p:cNvPr>
            <p:cNvSpPr/>
            <p:nvPr/>
          </p:nvSpPr>
          <p:spPr>
            <a:xfrm>
              <a:off x="604330" y="2874959"/>
              <a:ext cx="769429" cy="74185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/>
                <a:t>이동 조작</a:t>
              </a:r>
            </a:p>
          </p:txBody>
        </p:sp>
      </p:grp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AAEC77DD-3DA0-45DD-8ACC-DA67A7D4CF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0303589"/>
              </p:ext>
            </p:extLst>
          </p:nvPr>
        </p:nvGraphicFramePr>
        <p:xfrm>
          <a:off x="457197" y="4008091"/>
          <a:ext cx="5609495" cy="18575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7011">
                  <a:extLst>
                    <a:ext uri="{9D8B030D-6E8A-4147-A177-3AD203B41FA5}">
                      <a16:colId xmlns:a16="http://schemas.microsoft.com/office/drawing/2014/main" val="3521566501"/>
                    </a:ext>
                  </a:extLst>
                </a:gridCol>
                <a:gridCol w="2127738">
                  <a:extLst>
                    <a:ext uri="{9D8B030D-6E8A-4147-A177-3AD203B41FA5}">
                      <a16:colId xmlns:a16="http://schemas.microsoft.com/office/drawing/2014/main" val="3014147884"/>
                    </a:ext>
                  </a:extLst>
                </a:gridCol>
                <a:gridCol w="896816">
                  <a:extLst>
                    <a:ext uri="{9D8B030D-6E8A-4147-A177-3AD203B41FA5}">
                      <a16:colId xmlns:a16="http://schemas.microsoft.com/office/drawing/2014/main" val="2851039772"/>
                    </a:ext>
                  </a:extLst>
                </a:gridCol>
                <a:gridCol w="1907930">
                  <a:extLst>
                    <a:ext uri="{9D8B030D-6E8A-4147-A177-3AD203B41FA5}">
                      <a16:colId xmlns:a16="http://schemas.microsoft.com/office/drawing/2014/main" val="3710806594"/>
                    </a:ext>
                  </a:extLst>
                </a:gridCol>
              </a:tblGrid>
              <a:tr h="24931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장르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로그 라이트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싱글 게임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시점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인칭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탑 뷰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815985"/>
                  </a:ext>
                </a:extLst>
              </a:tr>
              <a:tr h="28729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디자인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스팀 펑크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/ SF , 2D,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도트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플랫폼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모바일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2834895"/>
                  </a:ext>
                </a:extLst>
              </a:tr>
              <a:tr h="28132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방향성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간단한 조작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높은 게임 난이도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권장 사양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중간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5063545"/>
                  </a:ext>
                </a:extLst>
              </a:tr>
              <a:tr h="74797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 err="1">
                          <a:solidFill>
                            <a:schemeClr val="tx1"/>
                          </a:solidFill>
                        </a:rPr>
                        <a:t>차별점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 gridSpan="3">
                  <a:txBody>
                    <a:bodyPr/>
                    <a:lstStyle/>
                    <a:p>
                      <a:pPr lvl="0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로그 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</a:rPr>
                        <a:t>라이크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(Like)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의 어려운 게임 난이도를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캐릭터 육성을 통해 완화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로그 라이트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 Lite)</a:t>
                      </a:r>
                    </a:p>
                    <a:p>
                      <a:pPr lvl="0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시간을 조종하는 액션을 통해 차별화 시도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vl="0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기존 게임에서 잘 사용하지 않는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SF(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스팀 펑크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)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풍의 컨셉 디자인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92448264"/>
                  </a:ext>
                </a:extLst>
              </a:tr>
            </a:tbl>
          </a:graphicData>
        </a:graphic>
      </p:graphicFrame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5B28CB7F-7F5B-4282-BDE1-5724309660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323970"/>
              </p:ext>
            </p:extLst>
          </p:nvPr>
        </p:nvGraphicFramePr>
        <p:xfrm>
          <a:off x="6096001" y="935917"/>
          <a:ext cx="5632938" cy="49296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32938">
                  <a:extLst>
                    <a:ext uri="{9D8B030D-6E8A-4147-A177-3AD203B41FA5}">
                      <a16:colId xmlns:a16="http://schemas.microsoft.com/office/drawing/2014/main" val="1192714129"/>
                    </a:ext>
                  </a:extLst>
                </a:gridCol>
              </a:tblGrid>
              <a:tr h="32292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기획 의도와 목표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7969630"/>
                  </a:ext>
                </a:extLst>
              </a:tr>
              <a:tr h="1535584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&lt;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&gt;</a:t>
                      </a:r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기존 모바일 플랫폼에 부족했던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</a:rPr>
                        <a:t>로그라이크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 장르의 게임을 만드는 것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모바일 플랫폼에 맞춰 조작의 간소화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2D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도트 그래픽에 과거 추억이 있는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20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대 중반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30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대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</a:rPr>
                        <a:t>밀레니얼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 세대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의 유저와 이것을 경험해보지 않은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10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대와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20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대 초반의 유저에게 각각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친숙함과 신선함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을 주기 위한 요소로 사용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465213"/>
                  </a:ext>
                </a:extLst>
              </a:tr>
              <a:tr h="1535584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&lt;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목표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&gt;</a:t>
                      </a:r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간단한 조작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(RPG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 게임의 기본적인 조작 방식 채택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을 통한 쉽게 게임에 적응 할 수 있는 환경 조성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착용하는 무기에 따라 달라지는 액션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전투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무기에 부여하는 특성에 따라 달라지는 전투 방식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높은 몬스터 공략난이도를 캐릭터 스킬과 유저의 컨트롤 숙련도를 활용해 극복하는 게임성 구현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31364482"/>
                  </a:ext>
                </a:extLst>
              </a:tr>
              <a:tr h="1535584"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&lt;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작성 의도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&gt;</a:t>
                      </a:r>
                    </a:p>
                    <a:p>
                      <a:pPr marL="88900" indent="-8890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마이너한 장르인 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</a:rPr>
                        <a:t>로그라이크를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 쉽게 즐길 수 있도록 조작의 편의성을 올리려고 함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marL="88900" indent="-8890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분석한 자료를 활용해 게임에 적용하면 좋을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UI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배치를 탐색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marL="88900" indent="-8890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게임에 컨셉을 잘 나타낼 수 있는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UI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구성과 디자인 시스템을 기획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032481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6E0D772F-584F-44AB-A301-C504263654A7}"/>
              </a:ext>
            </a:extLst>
          </p:cNvPr>
          <p:cNvSpPr txBox="1"/>
          <p:nvPr/>
        </p:nvSpPr>
        <p:spPr>
          <a:xfrm>
            <a:off x="457197" y="5973317"/>
            <a:ext cx="378412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※ </a:t>
            </a:r>
            <a:r>
              <a:rPr lang="ko-KR" altLang="en-US" sz="800" dirty="0"/>
              <a:t>자료사진 게임</a:t>
            </a:r>
            <a:r>
              <a:rPr lang="en-US" altLang="ko-KR" sz="800" dirty="0"/>
              <a:t>-(</a:t>
            </a:r>
            <a:r>
              <a:rPr lang="ko-KR" altLang="en-US" sz="800" dirty="0"/>
              <a:t>문 라이트</a:t>
            </a:r>
            <a:r>
              <a:rPr lang="en-US" altLang="ko-KR" sz="800" dirty="0"/>
              <a:t>) </a:t>
            </a:r>
            <a:r>
              <a:rPr lang="ko-KR" altLang="en-US" sz="800" dirty="0"/>
              <a:t>플레이 화면</a:t>
            </a:r>
          </a:p>
        </p:txBody>
      </p:sp>
      <p:sp>
        <p:nvSpPr>
          <p:cNvPr id="22" name="제목 3">
            <a:extLst>
              <a:ext uri="{FF2B5EF4-FFF2-40B4-BE49-F238E27FC236}">
                <a16:creationId xmlns:a16="http://schemas.microsoft.com/office/drawing/2014/main" id="{F63EF696-7F53-4EBB-A61E-2E01A45D82E2}"/>
              </a:ext>
            </a:extLst>
          </p:cNvPr>
          <p:cNvSpPr txBox="1">
            <a:spLocks/>
          </p:cNvSpPr>
          <p:nvPr/>
        </p:nvSpPr>
        <p:spPr>
          <a:xfrm>
            <a:off x="838200" y="90487"/>
            <a:ext cx="10515600" cy="474663"/>
          </a:xfrm>
          <a:prstGeom prst="rect">
            <a:avLst/>
          </a:prstGeom>
        </p:spPr>
        <p:txBody>
          <a:bodyPr anchor="ctr"/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간략한 소개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5077437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내용 개체 틀 25">
            <a:extLst>
              <a:ext uri="{FF2B5EF4-FFF2-40B4-BE49-F238E27FC236}">
                <a16:creationId xmlns:a16="http://schemas.microsoft.com/office/drawing/2014/main" id="{CF321C8E-524E-4A32-A0EB-C8F15BE1D8FA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6784" y="2479675"/>
            <a:ext cx="5451245" cy="3087688"/>
          </a:xfrm>
        </p:spPr>
      </p:pic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F4F72EBB-78C2-4953-BA30-CFE78C34C80C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ko-KR" altLang="en-US" dirty="0"/>
              <a:t>인벤토리 팝업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F02B78D-34AE-4C66-AF45-AF43D24E943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 dirty="0"/>
              <a:t>전투 화면</a:t>
            </a:r>
            <a:r>
              <a:rPr lang="en-US" altLang="ko-KR" dirty="0"/>
              <a:t>, </a:t>
            </a:r>
            <a:r>
              <a:rPr lang="ko-KR" altLang="en-US" dirty="0"/>
              <a:t>대기 화면에서 인벤토리 버튼을 눌렀을 때 등장하는 </a:t>
            </a:r>
            <a:r>
              <a:rPr lang="ko-KR" altLang="en-US" dirty="0" err="1"/>
              <a:t>팝업창</a:t>
            </a:r>
            <a:r>
              <a:rPr lang="ko-KR" altLang="en-US" dirty="0"/>
              <a:t> 화면</a:t>
            </a:r>
          </a:p>
        </p:txBody>
      </p:sp>
      <p:graphicFrame>
        <p:nvGraphicFramePr>
          <p:cNvPr id="8" name="표 13">
            <a:extLst>
              <a:ext uri="{FF2B5EF4-FFF2-40B4-BE49-F238E27FC236}">
                <a16:creationId xmlns:a16="http://schemas.microsoft.com/office/drawing/2014/main" id="{9F52A285-5417-450C-AD74-27DDCBA87CF1}"/>
              </a:ext>
            </a:extLst>
          </p:cNvPr>
          <p:cNvGraphicFramePr>
            <a:graphicFrameLocks noGrp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val="2644013527"/>
              </p:ext>
            </p:extLst>
          </p:nvPr>
        </p:nvGraphicFramePr>
        <p:xfrm>
          <a:off x="7589837" y="2068145"/>
          <a:ext cx="4153883" cy="38857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6888">
                  <a:extLst>
                    <a:ext uri="{9D8B030D-6E8A-4147-A177-3AD203B41FA5}">
                      <a16:colId xmlns:a16="http://schemas.microsoft.com/office/drawing/2014/main" val="173865257"/>
                    </a:ext>
                  </a:extLst>
                </a:gridCol>
                <a:gridCol w="3656995">
                  <a:extLst>
                    <a:ext uri="{9D8B030D-6E8A-4147-A177-3AD203B41FA5}">
                      <a16:colId xmlns:a16="http://schemas.microsoft.com/office/drawing/2014/main" val="39760934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NO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기능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64153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  <a:tabLst>
                          <a:tab pos="85725" algn="l"/>
                        </a:tabLst>
                      </a:pPr>
                      <a:r>
                        <a:rPr lang="ko-KR" altLang="en-US" sz="1000" dirty="0"/>
                        <a:t>착용한 무기에 따라 캐릭터의 외형이 변경됨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  <a:tabLst>
                          <a:tab pos="85725" algn="l"/>
                        </a:tabLst>
                      </a:pPr>
                      <a:r>
                        <a:rPr lang="ko-KR" altLang="en-US" sz="1000" dirty="0"/>
                        <a:t>전투 화면에서도 동일하게 진행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21120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2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착용 무기에 따라 캐릭터의 성능 값이 변경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체력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방어막 개수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공격력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스킬 효율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등등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09305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3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아이템의 분류별로 구분해 탭으로 나눠서 출력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8748460"/>
                  </a:ext>
                </a:extLst>
              </a:tr>
              <a:tr h="13252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4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현재 보유중인 재화의 양을 출력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일반 전투 화면이나 상점 팝업창에서도 동일한 위치에 출력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1389357"/>
                  </a:ext>
                </a:extLst>
              </a:tr>
              <a:tr h="13252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5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현재 착용 중인 아이템을 출력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아이템 터치 시 착용 해제 가능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162076"/>
                  </a:ext>
                </a:extLst>
              </a:tr>
              <a:tr h="13252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6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인벤토리에 저장된 아이템이 출력됨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터치 시 착용 가능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터치를 유지하는 것으로 아이템 상세 정보 </a:t>
                      </a:r>
                      <a:r>
                        <a:rPr lang="ko-KR" altLang="en-US" sz="1000" dirty="0" err="1"/>
                        <a:t>툴팁</a:t>
                      </a:r>
                      <a:r>
                        <a:rPr lang="ko-KR" altLang="en-US" sz="1000" dirty="0"/>
                        <a:t> 출력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8173065"/>
                  </a:ext>
                </a:extLst>
              </a:tr>
              <a:tr h="13252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7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개방 되지 않은 인벤토리 자리를 자물쇠로 표시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0830032"/>
                  </a:ext>
                </a:extLst>
              </a:tr>
            </a:tbl>
          </a:graphicData>
        </a:graphic>
      </p:graphicFrame>
      <p:sp>
        <p:nvSpPr>
          <p:cNvPr id="11" name="직사각형 10">
            <a:extLst>
              <a:ext uri="{FF2B5EF4-FFF2-40B4-BE49-F238E27FC236}">
                <a16:creationId xmlns:a16="http://schemas.microsoft.com/office/drawing/2014/main" id="{8CECD262-563F-46C3-9347-F48C8D84D477}"/>
              </a:ext>
            </a:extLst>
          </p:cNvPr>
          <p:cNvSpPr/>
          <p:nvPr/>
        </p:nvSpPr>
        <p:spPr>
          <a:xfrm>
            <a:off x="1289681" y="2467181"/>
            <a:ext cx="5445451" cy="3087687"/>
          </a:xfrm>
          <a:prstGeom prst="rect">
            <a:avLst/>
          </a:prstGeom>
          <a:solidFill>
            <a:schemeClr val="bg2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20">
            <a:extLst>
              <a:ext uri="{FF2B5EF4-FFF2-40B4-BE49-F238E27FC236}">
                <a16:creationId xmlns:a16="http://schemas.microsoft.com/office/drawing/2014/main" id="{8ED1C13A-D840-4A5A-8B42-3D1412DE1C24}"/>
              </a:ext>
            </a:extLst>
          </p:cNvPr>
          <p:cNvSpPr/>
          <p:nvPr/>
        </p:nvSpPr>
        <p:spPr>
          <a:xfrm>
            <a:off x="1289682" y="2476268"/>
            <a:ext cx="5445450" cy="3087686"/>
          </a:xfrm>
          <a:prstGeom prst="roundRect">
            <a:avLst>
              <a:gd name="adj" fmla="val 6893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366A5FE-89D6-46EF-A772-690E1184F993}"/>
              </a:ext>
            </a:extLst>
          </p:cNvPr>
          <p:cNvSpPr/>
          <p:nvPr/>
        </p:nvSpPr>
        <p:spPr>
          <a:xfrm>
            <a:off x="3624466" y="2665336"/>
            <a:ext cx="775882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인벤토리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22FFF0D-2E27-47A3-A4ED-08C25F46499D}"/>
              </a:ext>
            </a:extLst>
          </p:cNvPr>
          <p:cNvSpPr/>
          <p:nvPr/>
        </p:nvSpPr>
        <p:spPr>
          <a:xfrm>
            <a:off x="3858402" y="3091349"/>
            <a:ext cx="775882" cy="31726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착용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7D20141-9359-4124-8144-BB89F8F52268}"/>
              </a:ext>
            </a:extLst>
          </p:cNvPr>
          <p:cNvSpPr/>
          <p:nvPr/>
        </p:nvSpPr>
        <p:spPr>
          <a:xfrm>
            <a:off x="4778273" y="3091349"/>
            <a:ext cx="775882" cy="31726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소비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0C13683-004F-4935-A564-9E4810275F93}"/>
              </a:ext>
            </a:extLst>
          </p:cNvPr>
          <p:cNvSpPr/>
          <p:nvPr/>
        </p:nvSpPr>
        <p:spPr>
          <a:xfrm>
            <a:off x="5698144" y="3091349"/>
            <a:ext cx="775882" cy="31726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재료</a:t>
            </a:r>
          </a:p>
        </p:txBody>
      </p:sp>
      <p:sp>
        <p:nvSpPr>
          <p:cNvPr id="17" name="모서리가 둥근 직사각형 20">
            <a:extLst>
              <a:ext uri="{FF2B5EF4-FFF2-40B4-BE49-F238E27FC236}">
                <a16:creationId xmlns:a16="http://schemas.microsoft.com/office/drawing/2014/main" id="{39AA873A-6CAB-461F-9C1D-E4F0C1F5B446}"/>
              </a:ext>
            </a:extLst>
          </p:cNvPr>
          <p:cNvSpPr/>
          <p:nvPr/>
        </p:nvSpPr>
        <p:spPr>
          <a:xfrm>
            <a:off x="3674109" y="3321050"/>
            <a:ext cx="2946039" cy="2061457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8" name="모서리가 둥근 직사각형 20">
            <a:extLst>
              <a:ext uri="{FF2B5EF4-FFF2-40B4-BE49-F238E27FC236}">
                <a16:creationId xmlns:a16="http://schemas.microsoft.com/office/drawing/2014/main" id="{16C35A29-7143-461F-B95D-C6FD4E46100A}"/>
              </a:ext>
            </a:extLst>
          </p:cNvPr>
          <p:cNvSpPr/>
          <p:nvPr/>
        </p:nvSpPr>
        <p:spPr>
          <a:xfrm>
            <a:off x="1421607" y="3091349"/>
            <a:ext cx="2251620" cy="2291158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C63D8D1-E6E6-4A7B-BC6A-600AD419770C}"/>
              </a:ext>
            </a:extLst>
          </p:cNvPr>
          <p:cNvSpPr/>
          <p:nvPr/>
        </p:nvSpPr>
        <p:spPr>
          <a:xfrm>
            <a:off x="1613968" y="3321050"/>
            <a:ext cx="775882" cy="951139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캐릭터 이미지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70A69CA-66AF-4FAF-87AC-870B3D647CCF}"/>
              </a:ext>
            </a:extLst>
          </p:cNvPr>
          <p:cNvSpPr/>
          <p:nvPr/>
        </p:nvSpPr>
        <p:spPr>
          <a:xfrm>
            <a:off x="1813071" y="4533865"/>
            <a:ext cx="651796" cy="61537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착용</a:t>
            </a:r>
            <a:b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</a:br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4A8D400-6A1F-4A73-AC7D-38CC8277CA32}"/>
              </a:ext>
            </a:extLst>
          </p:cNvPr>
          <p:cNvSpPr/>
          <p:nvPr/>
        </p:nvSpPr>
        <p:spPr>
          <a:xfrm>
            <a:off x="2658009" y="4538529"/>
            <a:ext cx="651796" cy="61537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착용</a:t>
            </a:r>
            <a:b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</a:br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BA0DB4B-E756-4E3F-B6D0-66B64E7DF8EF}"/>
              </a:ext>
            </a:extLst>
          </p:cNvPr>
          <p:cNvSpPr/>
          <p:nvPr/>
        </p:nvSpPr>
        <p:spPr>
          <a:xfrm>
            <a:off x="3806531" y="3581858"/>
            <a:ext cx="536954" cy="50694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</a:t>
            </a:r>
            <a:endParaRPr lang="en-US" altLang="ko-KR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이미지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BDBEC88-F420-46E1-BCEA-BFC7704BEFC0}"/>
              </a:ext>
            </a:extLst>
          </p:cNvPr>
          <p:cNvSpPr/>
          <p:nvPr/>
        </p:nvSpPr>
        <p:spPr>
          <a:xfrm>
            <a:off x="4526907" y="3581858"/>
            <a:ext cx="536954" cy="50694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</a:t>
            </a:r>
            <a:endParaRPr lang="en-US" altLang="ko-KR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이미지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72F100A-35CB-4ABB-B428-4D95043801E2}"/>
              </a:ext>
            </a:extLst>
          </p:cNvPr>
          <p:cNvSpPr/>
          <p:nvPr/>
        </p:nvSpPr>
        <p:spPr>
          <a:xfrm>
            <a:off x="5247283" y="3581858"/>
            <a:ext cx="536954" cy="50694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</a:t>
            </a:r>
            <a:endParaRPr lang="en-US" altLang="ko-KR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이미지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FC0B20D-0B51-4488-B4C8-DC496D386482}"/>
              </a:ext>
            </a:extLst>
          </p:cNvPr>
          <p:cNvSpPr/>
          <p:nvPr/>
        </p:nvSpPr>
        <p:spPr>
          <a:xfrm>
            <a:off x="5962901" y="3581858"/>
            <a:ext cx="536954" cy="50694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</a:t>
            </a:r>
            <a:endParaRPr lang="en-US" altLang="ko-KR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이미지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6011741-A903-428A-AD78-A364EB7817DE}"/>
              </a:ext>
            </a:extLst>
          </p:cNvPr>
          <p:cNvSpPr/>
          <p:nvPr/>
        </p:nvSpPr>
        <p:spPr>
          <a:xfrm>
            <a:off x="3806531" y="4415058"/>
            <a:ext cx="536954" cy="50694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텍스트 필드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2F9FC57F-1BDE-4D05-9079-3F6DCF34E05D}"/>
              </a:ext>
            </a:extLst>
          </p:cNvPr>
          <p:cNvSpPr/>
          <p:nvPr/>
        </p:nvSpPr>
        <p:spPr>
          <a:xfrm>
            <a:off x="4526907" y="4415058"/>
            <a:ext cx="536954" cy="50694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텍스트 필드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86E7E36-EA88-4030-AFA2-1E85694F66DC}"/>
              </a:ext>
            </a:extLst>
          </p:cNvPr>
          <p:cNvSpPr/>
          <p:nvPr/>
        </p:nvSpPr>
        <p:spPr>
          <a:xfrm>
            <a:off x="5247283" y="4415058"/>
            <a:ext cx="536954" cy="50694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텍스트 필드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5E72925-7EA6-4409-957A-9CA68A689553}"/>
              </a:ext>
            </a:extLst>
          </p:cNvPr>
          <p:cNvSpPr/>
          <p:nvPr/>
        </p:nvSpPr>
        <p:spPr>
          <a:xfrm>
            <a:off x="5962901" y="4415058"/>
            <a:ext cx="536954" cy="50694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텍스트 필드</a:t>
            </a: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964426E3-0B97-4FC0-82BC-31A3C1AE624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4813" y="4469893"/>
            <a:ext cx="405236" cy="343301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578D0CBC-1479-4AE6-BBA2-9502A95326E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6822" y="4469893"/>
            <a:ext cx="405236" cy="343301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C6B7E2C0-5F3A-4509-B192-E0577818379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4245" y="4469893"/>
            <a:ext cx="405236" cy="343301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2D5DFDC2-037B-4BCD-B151-1D7AE8CD375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3436" y="4469893"/>
            <a:ext cx="405236" cy="343301"/>
          </a:xfrm>
          <a:prstGeom prst="rect">
            <a:avLst/>
          </a:prstGeom>
        </p:spPr>
      </p:pic>
      <p:sp>
        <p:nvSpPr>
          <p:cNvPr id="34" name="직사각형 33">
            <a:extLst>
              <a:ext uri="{FF2B5EF4-FFF2-40B4-BE49-F238E27FC236}">
                <a16:creationId xmlns:a16="http://schemas.microsoft.com/office/drawing/2014/main" id="{1691A519-2873-4227-98ED-5B6839BEAC70}"/>
              </a:ext>
            </a:extLst>
          </p:cNvPr>
          <p:cNvSpPr/>
          <p:nvPr/>
        </p:nvSpPr>
        <p:spPr>
          <a:xfrm>
            <a:off x="4477369" y="4138412"/>
            <a:ext cx="658988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 이름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B053F30-F3B9-4303-8804-DDA24692984A}"/>
              </a:ext>
            </a:extLst>
          </p:cNvPr>
          <p:cNvSpPr/>
          <p:nvPr/>
        </p:nvSpPr>
        <p:spPr>
          <a:xfrm>
            <a:off x="5183449" y="4138412"/>
            <a:ext cx="658988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 이름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111BBA39-9066-47B7-BBC4-6CF13257A32E}"/>
              </a:ext>
            </a:extLst>
          </p:cNvPr>
          <p:cNvSpPr/>
          <p:nvPr/>
        </p:nvSpPr>
        <p:spPr>
          <a:xfrm>
            <a:off x="5896859" y="4138412"/>
            <a:ext cx="658988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 이름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064924E-CB36-4C99-8E6C-EA846EBD268B}"/>
              </a:ext>
            </a:extLst>
          </p:cNvPr>
          <p:cNvSpPr/>
          <p:nvPr/>
        </p:nvSpPr>
        <p:spPr>
          <a:xfrm>
            <a:off x="5896859" y="4976839"/>
            <a:ext cx="658988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 이름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845DDA2-B373-40FE-9016-7553D98A3164}"/>
              </a:ext>
            </a:extLst>
          </p:cNvPr>
          <p:cNvSpPr/>
          <p:nvPr/>
        </p:nvSpPr>
        <p:spPr>
          <a:xfrm>
            <a:off x="5197937" y="4976839"/>
            <a:ext cx="658988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 이름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7FC218D0-36DA-4BB6-B7C8-1C15C9E6BB7C}"/>
              </a:ext>
            </a:extLst>
          </p:cNvPr>
          <p:cNvSpPr/>
          <p:nvPr/>
        </p:nvSpPr>
        <p:spPr>
          <a:xfrm>
            <a:off x="4461014" y="4976839"/>
            <a:ext cx="658988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 이름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D057A050-0B35-4CF5-901C-C57BFDD0B7D9}"/>
              </a:ext>
            </a:extLst>
          </p:cNvPr>
          <p:cNvSpPr/>
          <p:nvPr/>
        </p:nvSpPr>
        <p:spPr>
          <a:xfrm>
            <a:off x="3756560" y="4976839"/>
            <a:ext cx="658988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 이름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CFA2E298-4356-43FE-9F62-0EED975212B0}"/>
              </a:ext>
            </a:extLst>
          </p:cNvPr>
          <p:cNvSpPr/>
          <p:nvPr/>
        </p:nvSpPr>
        <p:spPr>
          <a:xfrm>
            <a:off x="3753473" y="4138412"/>
            <a:ext cx="658988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 이름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42" name="모서리가 둥근 사각형 설명선 15">
            <a:extLst>
              <a:ext uri="{FF2B5EF4-FFF2-40B4-BE49-F238E27FC236}">
                <a16:creationId xmlns:a16="http://schemas.microsoft.com/office/drawing/2014/main" id="{7FC83562-807D-476A-8750-4AFAB89AD25C}"/>
              </a:ext>
            </a:extLst>
          </p:cNvPr>
          <p:cNvSpPr/>
          <p:nvPr/>
        </p:nvSpPr>
        <p:spPr>
          <a:xfrm>
            <a:off x="3790463" y="4318505"/>
            <a:ext cx="1064151" cy="357508"/>
          </a:xfrm>
          <a:prstGeom prst="wedgeRoundRectCallout">
            <a:avLst>
              <a:gd name="adj1" fmla="val -23468"/>
              <a:gd name="adj2" fmla="val -108999"/>
              <a:gd name="adj3" fmla="val 16667"/>
            </a:avLst>
          </a:prstGeom>
          <a:solidFill>
            <a:schemeClr val="accent3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 설명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B8414902-7686-4DCB-850D-0DCA35395D50}"/>
              </a:ext>
            </a:extLst>
          </p:cNvPr>
          <p:cNvSpPr/>
          <p:nvPr/>
        </p:nvSpPr>
        <p:spPr>
          <a:xfrm>
            <a:off x="2505557" y="3321050"/>
            <a:ext cx="985129" cy="951139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캐릭터 성능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EB808E0F-4264-4CEE-BBCB-34656E73FD98}"/>
              </a:ext>
            </a:extLst>
          </p:cNvPr>
          <p:cNvSpPr/>
          <p:nvPr/>
        </p:nvSpPr>
        <p:spPr>
          <a:xfrm>
            <a:off x="6389448" y="2649680"/>
            <a:ext cx="211726" cy="17278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X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31C21FC4-1699-4CBB-90CF-C638DCF1CA04}"/>
              </a:ext>
            </a:extLst>
          </p:cNvPr>
          <p:cNvSpPr/>
          <p:nvPr/>
        </p:nvSpPr>
        <p:spPr>
          <a:xfrm>
            <a:off x="5698437" y="2797417"/>
            <a:ext cx="597306" cy="147194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보유 재화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A53757C0-9E95-477C-820D-FF862712D49D}"/>
              </a:ext>
            </a:extLst>
          </p:cNvPr>
          <p:cNvSpPr/>
          <p:nvPr/>
        </p:nvSpPr>
        <p:spPr>
          <a:xfrm>
            <a:off x="428667" y="2578795"/>
            <a:ext cx="788086" cy="2302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대기 화면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590D9779-CB60-4015-8BE7-7A0534487679}"/>
              </a:ext>
            </a:extLst>
          </p:cNvPr>
          <p:cNvSpPr/>
          <p:nvPr/>
        </p:nvSpPr>
        <p:spPr>
          <a:xfrm>
            <a:off x="430533" y="3090018"/>
            <a:ext cx="788086" cy="2302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전투 화면</a:t>
            </a: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36D3F13D-0C53-40F3-8F96-7F3F9003E676}"/>
              </a:ext>
            </a:extLst>
          </p:cNvPr>
          <p:cNvCxnSpPr>
            <a:cxnSpLocks/>
            <a:stCxn id="54" idx="2"/>
            <a:endCxn id="55" idx="0"/>
          </p:cNvCxnSpPr>
          <p:nvPr/>
        </p:nvCxnSpPr>
        <p:spPr>
          <a:xfrm>
            <a:off x="822710" y="2809040"/>
            <a:ext cx="1866" cy="280978"/>
          </a:xfrm>
          <a:prstGeom prst="straightConnector1">
            <a:avLst/>
          </a:prstGeom>
          <a:ln w="190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A6FCCD3A-0788-4E36-80F9-BDF316F73E41}"/>
              </a:ext>
            </a:extLst>
          </p:cNvPr>
          <p:cNvCxnSpPr>
            <a:cxnSpLocks/>
            <a:stCxn id="58" idx="2"/>
            <a:endCxn id="12" idx="1"/>
          </p:cNvCxnSpPr>
          <p:nvPr/>
        </p:nvCxnSpPr>
        <p:spPr>
          <a:xfrm rot="16200000" flipH="1">
            <a:off x="903998" y="3634427"/>
            <a:ext cx="304396" cy="466972"/>
          </a:xfrm>
          <a:prstGeom prst="bentConnector2">
            <a:avLst/>
          </a:prstGeom>
          <a:ln w="19050">
            <a:solidFill>
              <a:schemeClr val="accent6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0CA4E7DB-3757-4C39-B08B-388320585B6E}"/>
              </a:ext>
            </a:extLst>
          </p:cNvPr>
          <p:cNvSpPr/>
          <p:nvPr/>
        </p:nvSpPr>
        <p:spPr>
          <a:xfrm>
            <a:off x="468882" y="3501379"/>
            <a:ext cx="707656" cy="21433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인벤토리</a:t>
            </a:r>
          </a:p>
        </p:txBody>
      </p:sp>
      <p:cxnSp>
        <p:nvCxnSpPr>
          <p:cNvPr id="59" name="직선 화살표 연결선 66">
            <a:extLst>
              <a:ext uri="{FF2B5EF4-FFF2-40B4-BE49-F238E27FC236}">
                <a16:creationId xmlns:a16="http://schemas.microsoft.com/office/drawing/2014/main" id="{38DFF8C9-E085-44D2-A8CD-B542F148E5C1}"/>
              </a:ext>
            </a:extLst>
          </p:cNvPr>
          <p:cNvCxnSpPr>
            <a:cxnSpLocks/>
            <a:stCxn id="54" idx="1"/>
            <a:endCxn id="58" idx="1"/>
          </p:cNvCxnSpPr>
          <p:nvPr/>
        </p:nvCxnSpPr>
        <p:spPr>
          <a:xfrm rot="10800000" flipH="1" flipV="1">
            <a:off x="428666" y="2693917"/>
            <a:ext cx="40215" cy="914629"/>
          </a:xfrm>
          <a:prstGeom prst="bentConnector3">
            <a:avLst>
              <a:gd name="adj1" fmla="val -568445"/>
            </a:avLst>
          </a:prstGeom>
          <a:ln w="190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37CC2F28-0265-46D4-B077-025A2B590D85}"/>
              </a:ext>
            </a:extLst>
          </p:cNvPr>
          <p:cNvCxnSpPr>
            <a:cxnSpLocks/>
            <a:stCxn id="55" idx="2"/>
            <a:endCxn id="58" idx="0"/>
          </p:cNvCxnSpPr>
          <p:nvPr/>
        </p:nvCxnSpPr>
        <p:spPr>
          <a:xfrm flipH="1">
            <a:off x="822710" y="3320263"/>
            <a:ext cx="1866" cy="181116"/>
          </a:xfrm>
          <a:prstGeom prst="straightConnector1">
            <a:avLst/>
          </a:prstGeom>
          <a:ln w="190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E8CEC3C8-116A-402F-976E-2BB406589783}"/>
              </a:ext>
            </a:extLst>
          </p:cNvPr>
          <p:cNvSpPr/>
          <p:nvPr/>
        </p:nvSpPr>
        <p:spPr>
          <a:xfrm>
            <a:off x="6372281" y="2253018"/>
            <a:ext cx="1097032" cy="23045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대기 화면 </a:t>
            </a:r>
            <a: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/ </a:t>
            </a:r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전투 화면</a:t>
            </a:r>
          </a:p>
        </p:txBody>
      </p:sp>
      <p:cxnSp>
        <p:nvCxnSpPr>
          <p:cNvPr id="69" name="직선 화살표 연결선 33">
            <a:extLst>
              <a:ext uri="{FF2B5EF4-FFF2-40B4-BE49-F238E27FC236}">
                <a16:creationId xmlns:a16="http://schemas.microsoft.com/office/drawing/2014/main" id="{3AE6CDD1-184B-4F0D-B8A9-819AC8E12A78}"/>
              </a:ext>
            </a:extLst>
          </p:cNvPr>
          <p:cNvCxnSpPr>
            <a:cxnSpLocks/>
            <a:stCxn id="44" idx="3"/>
            <a:endCxn id="68" idx="2"/>
          </p:cNvCxnSpPr>
          <p:nvPr/>
        </p:nvCxnSpPr>
        <p:spPr>
          <a:xfrm flipV="1">
            <a:off x="6601174" y="2483476"/>
            <a:ext cx="319623" cy="252596"/>
          </a:xfrm>
          <a:prstGeom prst="bentConnector2">
            <a:avLst/>
          </a:prstGeom>
          <a:ln w="190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제목 1">
            <a:extLst>
              <a:ext uri="{FF2B5EF4-FFF2-40B4-BE49-F238E27FC236}">
                <a16:creationId xmlns:a16="http://schemas.microsoft.com/office/drawing/2014/main" id="{EADEBDFF-1582-4DDE-96B0-E0236BF6C3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7471" y="74490"/>
            <a:ext cx="10515600" cy="474663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</a:rPr>
              <a:t>세부 </a:t>
            </a:r>
            <a:r>
              <a:rPr lang="en-US" altLang="ko-KR" dirty="0">
                <a:solidFill>
                  <a:schemeClr val="bg1"/>
                </a:solidFill>
              </a:rPr>
              <a:t>UI </a:t>
            </a:r>
            <a:r>
              <a:rPr lang="ko-KR" altLang="en-US" dirty="0">
                <a:solidFill>
                  <a:schemeClr val="bg1"/>
                </a:solidFill>
              </a:rPr>
              <a:t>기획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623E3B73-14E8-44A6-AB28-6A3FAE3F85DB}"/>
              </a:ext>
            </a:extLst>
          </p:cNvPr>
          <p:cNvSpPr txBox="1"/>
          <p:nvPr/>
        </p:nvSpPr>
        <p:spPr>
          <a:xfrm>
            <a:off x="1623586" y="3355197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1</a:t>
            </a:r>
            <a:endParaRPr lang="ko-KR" altLang="en-US" sz="1200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3BB058F-9604-4E82-95A9-944EEF743448}"/>
              </a:ext>
            </a:extLst>
          </p:cNvPr>
          <p:cNvSpPr txBox="1"/>
          <p:nvPr/>
        </p:nvSpPr>
        <p:spPr>
          <a:xfrm>
            <a:off x="2521775" y="3355197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2</a:t>
            </a:r>
            <a:endParaRPr lang="ko-KR" altLang="en-US" sz="1200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A06C7151-AFFE-4719-9ADA-B71A0145F3B5}"/>
              </a:ext>
            </a:extLst>
          </p:cNvPr>
          <p:cNvSpPr txBox="1"/>
          <p:nvPr/>
        </p:nvSpPr>
        <p:spPr>
          <a:xfrm>
            <a:off x="5543105" y="2595475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4</a:t>
            </a:r>
            <a:endParaRPr lang="ko-KR" altLang="en-US" sz="1200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6F1D694-6DBE-487E-BE90-84DD8F117EEB}"/>
              </a:ext>
            </a:extLst>
          </p:cNvPr>
          <p:cNvSpPr txBox="1"/>
          <p:nvPr/>
        </p:nvSpPr>
        <p:spPr>
          <a:xfrm>
            <a:off x="3855505" y="3010953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3</a:t>
            </a:r>
            <a:endParaRPr lang="ko-KR" altLang="en-US" sz="1200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52DE337D-63F5-4CFE-AA88-B3173C8B8C23}"/>
              </a:ext>
            </a:extLst>
          </p:cNvPr>
          <p:cNvSpPr txBox="1"/>
          <p:nvPr/>
        </p:nvSpPr>
        <p:spPr>
          <a:xfrm>
            <a:off x="1698087" y="4415058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5</a:t>
            </a:r>
            <a:endParaRPr lang="ko-KR" altLang="en-US" sz="1200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3E0946CD-0E37-482F-B4EA-ED2C256EB50C}"/>
              </a:ext>
            </a:extLst>
          </p:cNvPr>
          <p:cNvSpPr txBox="1"/>
          <p:nvPr/>
        </p:nvSpPr>
        <p:spPr>
          <a:xfrm>
            <a:off x="3728352" y="3451414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6</a:t>
            </a:r>
            <a:endParaRPr lang="ko-KR" altLang="en-US" sz="1200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8E499185-799D-497B-B6F1-C0FFDBB214F9}"/>
              </a:ext>
            </a:extLst>
          </p:cNvPr>
          <p:cNvSpPr txBox="1"/>
          <p:nvPr/>
        </p:nvSpPr>
        <p:spPr>
          <a:xfrm>
            <a:off x="5164059" y="4314845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7</a:t>
            </a:r>
            <a:endParaRPr lang="ko-KR" altLang="en-US" sz="1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8123978-2F20-4CC4-BA97-B7C016433A82}"/>
              </a:ext>
            </a:extLst>
          </p:cNvPr>
          <p:cNvSpPr txBox="1"/>
          <p:nvPr/>
        </p:nvSpPr>
        <p:spPr>
          <a:xfrm>
            <a:off x="5728800" y="7472896"/>
            <a:ext cx="52441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한 줄 이상은 한번 더 읽고 줄여보자</a:t>
            </a:r>
            <a:endParaRPr lang="en-US" altLang="ko-KR" dirty="0"/>
          </a:p>
          <a:p>
            <a:r>
              <a:rPr lang="ko-KR" altLang="en-US" dirty="0"/>
              <a:t>버튼은 버튼 도형을 사용하자</a:t>
            </a:r>
          </a:p>
        </p:txBody>
      </p:sp>
    </p:spTree>
    <p:extLst>
      <p:ext uri="{BB962C8B-B14F-4D97-AF65-F5344CB8AC3E}">
        <p14:creationId xmlns:p14="http://schemas.microsoft.com/office/powerpoint/2010/main" val="18948313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2DFBCC5C-54E3-4DCE-9C9D-7C32887908CD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ko-KR" altLang="en-US" dirty="0"/>
              <a:t>상인 팝업 화면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D692D50-EB8C-4875-A041-46C06547167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 dirty="0"/>
              <a:t>전투를 종료하고 등장한 상인과 상호작용했을 때 등장하는 팝업 화면</a:t>
            </a:r>
          </a:p>
        </p:txBody>
      </p:sp>
      <p:pic>
        <p:nvPicPr>
          <p:cNvPr id="8" name="내용 개체 틀 20" descr="스크린샷이(가) 표시된 사진&#10;&#10;자동 생성된 설명">
            <a:extLst>
              <a:ext uri="{FF2B5EF4-FFF2-40B4-BE49-F238E27FC236}">
                <a16:creationId xmlns:a16="http://schemas.microsoft.com/office/drawing/2014/main" id="{AFA4AB1F-10DC-43CA-A077-57ED2562EFF4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9681" y="2480282"/>
            <a:ext cx="5445451" cy="3087687"/>
          </a:xfr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A7E7FB23-AEFB-48F4-B4FF-16DE6768C31E}"/>
              </a:ext>
            </a:extLst>
          </p:cNvPr>
          <p:cNvSpPr/>
          <p:nvPr/>
        </p:nvSpPr>
        <p:spPr>
          <a:xfrm>
            <a:off x="1292813" y="2480282"/>
            <a:ext cx="5445451" cy="3087687"/>
          </a:xfrm>
          <a:prstGeom prst="rect">
            <a:avLst/>
          </a:prstGeom>
          <a:solidFill>
            <a:schemeClr val="bg2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0" name="모서리가 둥근 직사각형 20">
            <a:extLst>
              <a:ext uri="{FF2B5EF4-FFF2-40B4-BE49-F238E27FC236}">
                <a16:creationId xmlns:a16="http://schemas.microsoft.com/office/drawing/2014/main" id="{BDAC3278-5F27-4C0B-8B01-699CB32A8B6C}"/>
              </a:ext>
            </a:extLst>
          </p:cNvPr>
          <p:cNvSpPr/>
          <p:nvPr/>
        </p:nvSpPr>
        <p:spPr>
          <a:xfrm>
            <a:off x="1289681" y="2481263"/>
            <a:ext cx="5445450" cy="3085724"/>
          </a:xfrm>
          <a:prstGeom prst="roundRect">
            <a:avLst>
              <a:gd name="adj" fmla="val 6893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7ABCDD9-6C4B-406F-9238-ED03EC9C32E6}"/>
              </a:ext>
            </a:extLst>
          </p:cNvPr>
          <p:cNvSpPr/>
          <p:nvPr/>
        </p:nvSpPr>
        <p:spPr>
          <a:xfrm>
            <a:off x="6389447" y="2687503"/>
            <a:ext cx="211726" cy="17278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X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D6E4AB8-7A16-4D36-A848-9D7BA3EE71FA}"/>
              </a:ext>
            </a:extLst>
          </p:cNvPr>
          <p:cNvSpPr/>
          <p:nvPr/>
        </p:nvSpPr>
        <p:spPr>
          <a:xfrm>
            <a:off x="6389447" y="2181755"/>
            <a:ext cx="1097032" cy="23045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전투 화면</a:t>
            </a:r>
          </a:p>
        </p:txBody>
      </p:sp>
      <p:cxnSp>
        <p:nvCxnSpPr>
          <p:cNvPr id="13" name="직선 화살표 연결선 33">
            <a:extLst>
              <a:ext uri="{FF2B5EF4-FFF2-40B4-BE49-F238E27FC236}">
                <a16:creationId xmlns:a16="http://schemas.microsoft.com/office/drawing/2014/main" id="{EEF2C982-E8F6-4A66-97AD-F02C20D49C1F}"/>
              </a:ext>
            </a:extLst>
          </p:cNvPr>
          <p:cNvCxnSpPr>
            <a:cxnSpLocks/>
            <a:stCxn id="11" idx="3"/>
            <a:endCxn id="12" idx="2"/>
          </p:cNvCxnSpPr>
          <p:nvPr/>
        </p:nvCxnSpPr>
        <p:spPr>
          <a:xfrm flipV="1">
            <a:off x="6601173" y="2412213"/>
            <a:ext cx="336790" cy="361682"/>
          </a:xfrm>
          <a:prstGeom prst="bentConnector2">
            <a:avLst/>
          </a:prstGeom>
          <a:ln w="190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BCDE1AF-AB22-4BE7-9982-59D4A1200E08}"/>
              </a:ext>
            </a:extLst>
          </p:cNvPr>
          <p:cNvSpPr/>
          <p:nvPr/>
        </p:nvSpPr>
        <p:spPr>
          <a:xfrm>
            <a:off x="3501872" y="2712737"/>
            <a:ext cx="1066200" cy="201648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상인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D30F51A-49E0-4FBA-ACDE-8E7ECEC77E99}"/>
              </a:ext>
            </a:extLst>
          </p:cNvPr>
          <p:cNvSpPr/>
          <p:nvPr/>
        </p:nvSpPr>
        <p:spPr>
          <a:xfrm>
            <a:off x="5698436" y="2713992"/>
            <a:ext cx="597306" cy="147194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보유 코인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4714354-6D73-4C22-89B2-02DA5B4726A2}"/>
              </a:ext>
            </a:extLst>
          </p:cNvPr>
          <p:cNvSpPr/>
          <p:nvPr/>
        </p:nvSpPr>
        <p:spPr>
          <a:xfrm>
            <a:off x="1532592" y="2978386"/>
            <a:ext cx="508950" cy="180500"/>
          </a:xfrm>
          <a:prstGeom prst="rect">
            <a:avLst/>
          </a:prstGeom>
          <a:solidFill>
            <a:srgbClr val="DBDBDB"/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상점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3B080C3-FB82-4C92-9F61-E0CA716BA8BC}"/>
              </a:ext>
            </a:extLst>
          </p:cNvPr>
          <p:cNvSpPr/>
          <p:nvPr/>
        </p:nvSpPr>
        <p:spPr>
          <a:xfrm>
            <a:off x="2122991" y="2978386"/>
            <a:ext cx="534902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강화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3504A52-CEFF-49BB-85D9-0F66B1F9F989}"/>
              </a:ext>
            </a:extLst>
          </p:cNvPr>
          <p:cNvSpPr/>
          <p:nvPr/>
        </p:nvSpPr>
        <p:spPr>
          <a:xfrm>
            <a:off x="2739342" y="2978386"/>
            <a:ext cx="534902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특성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702A047-9477-4791-86FC-A5CD23235577}"/>
              </a:ext>
            </a:extLst>
          </p:cNvPr>
          <p:cNvSpPr/>
          <p:nvPr/>
        </p:nvSpPr>
        <p:spPr>
          <a:xfrm>
            <a:off x="3357477" y="2978386"/>
            <a:ext cx="534902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합성</a:t>
            </a:r>
          </a:p>
        </p:txBody>
      </p:sp>
      <p:sp>
        <p:nvSpPr>
          <p:cNvPr id="20" name="모서리가 둥근 직사각형 20">
            <a:extLst>
              <a:ext uri="{FF2B5EF4-FFF2-40B4-BE49-F238E27FC236}">
                <a16:creationId xmlns:a16="http://schemas.microsoft.com/office/drawing/2014/main" id="{1314296C-139B-4161-B6D0-41798D7DC278}"/>
              </a:ext>
            </a:extLst>
          </p:cNvPr>
          <p:cNvSpPr/>
          <p:nvPr/>
        </p:nvSpPr>
        <p:spPr>
          <a:xfrm>
            <a:off x="1416031" y="3166506"/>
            <a:ext cx="2857500" cy="1938813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B930623-9B1C-4E91-BCA7-2E7E2E005D34}"/>
              </a:ext>
            </a:extLst>
          </p:cNvPr>
          <p:cNvSpPr/>
          <p:nvPr/>
        </p:nvSpPr>
        <p:spPr>
          <a:xfrm>
            <a:off x="4628998" y="2978313"/>
            <a:ext cx="508950" cy="180500"/>
          </a:xfrm>
          <a:prstGeom prst="rect">
            <a:avLst/>
          </a:prstGeom>
          <a:solidFill>
            <a:srgbClr val="DBDBDB"/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착용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1149264-1DCF-4AA9-AE6A-2441AD4D3E11}"/>
              </a:ext>
            </a:extLst>
          </p:cNvPr>
          <p:cNvSpPr/>
          <p:nvPr/>
        </p:nvSpPr>
        <p:spPr>
          <a:xfrm>
            <a:off x="5219397" y="2978313"/>
            <a:ext cx="534902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소비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BBD3022-BCFF-477F-BC81-995FB8660A2E}"/>
              </a:ext>
            </a:extLst>
          </p:cNvPr>
          <p:cNvSpPr/>
          <p:nvPr/>
        </p:nvSpPr>
        <p:spPr>
          <a:xfrm>
            <a:off x="5835748" y="2978313"/>
            <a:ext cx="534902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재료</a:t>
            </a:r>
          </a:p>
        </p:txBody>
      </p:sp>
      <p:sp>
        <p:nvSpPr>
          <p:cNvPr id="24" name="모서리가 둥근 직사각형 20">
            <a:extLst>
              <a:ext uri="{FF2B5EF4-FFF2-40B4-BE49-F238E27FC236}">
                <a16:creationId xmlns:a16="http://schemas.microsoft.com/office/drawing/2014/main" id="{31A7A515-81B6-40BD-AB38-D06D34BB39D7}"/>
              </a:ext>
            </a:extLst>
          </p:cNvPr>
          <p:cNvSpPr/>
          <p:nvPr/>
        </p:nvSpPr>
        <p:spPr>
          <a:xfrm>
            <a:off x="4342024" y="3158812"/>
            <a:ext cx="2266756" cy="1931130"/>
          </a:xfrm>
          <a:prstGeom prst="roundRect">
            <a:avLst>
              <a:gd name="adj" fmla="val 1287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D54D6FA0-C7BB-465C-9D72-BF0C9112C61C}"/>
              </a:ext>
            </a:extLst>
          </p:cNvPr>
          <p:cNvGrpSpPr/>
          <p:nvPr/>
        </p:nvGrpSpPr>
        <p:grpSpPr>
          <a:xfrm>
            <a:off x="1815071" y="3298745"/>
            <a:ext cx="2285344" cy="1669116"/>
            <a:chOff x="2605281" y="5626316"/>
            <a:chExt cx="2285344" cy="1669116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694828B5-2666-496E-AC94-367E9FB0E944}"/>
                </a:ext>
              </a:extLst>
            </p:cNvPr>
            <p:cNvGrpSpPr/>
            <p:nvPr/>
          </p:nvGrpSpPr>
          <p:grpSpPr>
            <a:xfrm>
              <a:off x="2719427" y="5874306"/>
              <a:ext cx="1896440" cy="435806"/>
              <a:chOff x="4533860" y="3593804"/>
              <a:chExt cx="2541314" cy="584000"/>
            </a:xfrm>
          </p:grpSpPr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87585E7C-C3A8-4D5D-BE6F-F94AE08C9077}"/>
                  </a:ext>
                </a:extLst>
              </p:cNvPr>
              <p:cNvSpPr/>
              <p:nvPr/>
            </p:nvSpPr>
            <p:spPr>
              <a:xfrm>
                <a:off x="4533860" y="3593804"/>
                <a:ext cx="618570" cy="5840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9050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5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  <a:t>아이템 슬롯</a:t>
                </a:r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49750370-666E-4C4E-ABCF-5B6F9453BD0E}"/>
                  </a:ext>
                </a:extLst>
              </p:cNvPr>
              <p:cNvSpPr/>
              <p:nvPr/>
            </p:nvSpPr>
            <p:spPr>
              <a:xfrm>
                <a:off x="5499118" y="3593804"/>
                <a:ext cx="618570" cy="5840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9050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5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  <a:t>아이템 슬롯</a:t>
                </a:r>
              </a:p>
            </p:txBody>
          </p: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D73C44EB-0369-4F04-B984-26CAE4944D49}"/>
                  </a:ext>
                </a:extLst>
              </p:cNvPr>
              <p:cNvSpPr/>
              <p:nvPr/>
            </p:nvSpPr>
            <p:spPr>
              <a:xfrm>
                <a:off x="6456604" y="3593804"/>
                <a:ext cx="618570" cy="5840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9050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5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  <a:t>아이템 슬롯</a:t>
                </a:r>
              </a:p>
            </p:txBody>
          </p:sp>
        </p:grpSp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C6F9D030-DC36-468D-A1C7-16DBA8ACED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152" t="25297" r="22075" b="23680"/>
            <a:stretch/>
          </p:blipFill>
          <p:spPr>
            <a:xfrm>
              <a:off x="2773823" y="5992938"/>
              <a:ext cx="326822" cy="269946"/>
            </a:xfrm>
            <a:prstGeom prst="rect">
              <a:avLst/>
            </a:prstGeom>
          </p:spPr>
        </p:pic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AFBBA66D-A78F-412F-BF45-8A5514878EC6}"/>
                </a:ext>
              </a:extLst>
            </p:cNvPr>
            <p:cNvSpPr/>
            <p:nvPr/>
          </p:nvSpPr>
          <p:spPr>
            <a:xfrm>
              <a:off x="2605281" y="5626316"/>
              <a:ext cx="668312" cy="1754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이름</a:t>
              </a: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161D607A-5DDA-49FC-8EE9-C1DEB8C3359B}"/>
                </a:ext>
              </a:extLst>
            </p:cNvPr>
            <p:cNvSpPr/>
            <p:nvPr/>
          </p:nvSpPr>
          <p:spPr>
            <a:xfrm>
              <a:off x="3336391" y="5626316"/>
              <a:ext cx="668312" cy="1754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이름</a:t>
              </a:r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41A20EB0-93E0-4DEF-8EE6-7996FC56216F}"/>
                </a:ext>
              </a:extLst>
            </p:cNvPr>
            <p:cNvSpPr/>
            <p:nvPr/>
          </p:nvSpPr>
          <p:spPr>
            <a:xfrm>
              <a:off x="4067501" y="5626316"/>
              <a:ext cx="668312" cy="1754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이름</a:t>
              </a:r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E343EFCC-A3F0-4854-BCD2-029CEF862C60}"/>
                </a:ext>
              </a:extLst>
            </p:cNvPr>
            <p:cNvSpPr/>
            <p:nvPr/>
          </p:nvSpPr>
          <p:spPr>
            <a:xfrm>
              <a:off x="2605281" y="6373544"/>
              <a:ext cx="668312" cy="1754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가격</a:t>
              </a: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83E53A58-7183-4633-81A8-03DA288804FF}"/>
                </a:ext>
              </a:extLst>
            </p:cNvPr>
            <p:cNvSpPr/>
            <p:nvPr/>
          </p:nvSpPr>
          <p:spPr>
            <a:xfrm>
              <a:off x="3336391" y="6373544"/>
              <a:ext cx="668312" cy="1754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가격</a:t>
              </a: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12091134-044D-46CC-92BF-B0205A9B1058}"/>
                </a:ext>
              </a:extLst>
            </p:cNvPr>
            <p:cNvSpPr/>
            <p:nvPr/>
          </p:nvSpPr>
          <p:spPr>
            <a:xfrm>
              <a:off x="4067501" y="6373544"/>
              <a:ext cx="668312" cy="1754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가격</a:t>
              </a: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3E9DA033-4290-4DC7-9CF6-9CAA194FADDF}"/>
                </a:ext>
              </a:extLst>
            </p:cNvPr>
            <p:cNvSpPr/>
            <p:nvPr/>
          </p:nvSpPr>
          <p:spPr>
            <a:xfrm>
              <a:off x="2605281" y="6566749"/>
              <a:ext cx="668312" cy="1754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할인가</a:t>
              </a: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07EF6389-D4A4-48B4-BD36-86E5924B577E}"/>
                </a:ext>
              </a:extLst>
            </p:cNvPr>
            <p:cNvSpPr/>
            <p:nvPr/>
          </p:nvSpPr>
          <p:spPr>
            <a:xfrm>
              <a:off x="3336391" y="6566749"/>
              <a:ext cx="668312" cy="1754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할인가</a:t>
              </a: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017B3AF3-0714-4064-A330-9F51D4183ED4}"/>
                </a:ext>
              </a:extLst>
            </p:cNvPr>
            <p:cNvSpPr/>
            <p:nvPr/>
          </p:nvSpPr>
          <p:spPr>
            <a:xfrm>
              <a:off x="4067501" y="6566749"/>
              <a:ext cx="668312" cy="1754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할인가</a:t>
              </a: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8514917B-B968-4274-9060-73E47C2FEAF8}"/>
                </a:ext>
              </a:extLst>
            </p:cNvPr>
            <p:cNvSpPr/>
            <p:nvPr/>
          </p:nvSpPr>
          <p:spPr>
            <a:xfrm>
              <a:off x="4498157" y="5838715"/>
              <a:ext cx="392468" cy="12194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 err="1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할인률</a:t>
              </a:r>
              <a:endParaRPr lang="ko-KR" altLang="en-US" sz="3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E7CA4A37-EA35-49D7-B934-1FBE1634C404}"/>
                </a:ext>
              </a:extLst>
            </p:cNvPr>
            <p:cNvSpPr/>
            <p:nvPr/>
          </p:nvSpPr>
          <p:spPr>
            <a:xfrm>
              <a:off x="3308315" y="6847957"/>
              <a:ext cx="696388" cy="44747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2E0BA9A1-1A7B-4AD0-9AEB-283EB5E93637}"/>
                </a:ext>
              </a:extLst>
            </p:cNvPr>
            <p:cNvSpPr/>
            <p:nvPr/>
          </p:nvSpPr>
          <p:spPr>
            <a:xfrm>
              <a:off x="3370204" y="6888874"/>
              <a:ext cx="578267" cy="37830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구매</a:t>
              </a:r>
              <a:endPara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</p:grp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2E777AD-9997-4DE2-91D6-44251733EBF8}"/>
              </a:ext>
            </a:extLst>
          </p:cNvPr>
          <p:cNvSpPr/>
          <p:nvPr/>
        </p:nvSpPr>
        <p:spPr>
          <a:xfrm>
            <a:off x="5653986" y="4316233"/>
            <a:ext cx="758899" cy="147194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선택한 아이템의 판매 시 획득 코인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E116E73-6AEE-4830-892C-76888473A872}"/>
              </a:ext>
            </a:extLst>
          </p:cNvPr>
          <p:cNvSpPr/>
          <p:nvPr/>
        </p:nvSpPr>
        <p:spPr>
          <a:xfrm>
            <a:off x="5673953" y="4533813"/>
            <a:ext cx="696388" cy="44747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42E4FE9-D84F-4A6B-BF0A-03A272DE8C6B}"/>
              </a:ext>
            </a:extLst>
          </p:cNvPr>
          <p:cNvSpPr/>
          <p:nvPr/>
        </p:nvSpPr>
        <p:spPr>
          <a:xfrm>
            <a:off x="5733013" y="4574730"/>
            <a:ext cx="578267" cy="37830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판매</a:t>
            </a:r>
            <a:endParaRPr lang="ko-KR" altLang="en-US" sz="5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D05BC999-8CE4-4895-8F92-B139847F0411}"/>
              </a:ext>
            </a:extLst>
          </p:cNvPr>
          <p:cNvSpPr/>
          <p:nvPr/>
        </p:nvSpPr>
        <p:spPr>
          <a:xfrm>
            <a:off x="593766" y="2700037"/>
            <a:ext cx="788086" cy="2302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전투 화면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7AE15114-D1B3-4AF4-AB20-FCCD519DCF1A}"/>
              </a:ext>
            </a:extLst>
          </p:cNvPr>
          <p:cNvSpPr/>
          <p:nvPr/>
        </p:nvSpPr>
        <p:spPr>
          <a:xfrm>
            <a:off x="232595" y="3258112"/>
            <a:ext cx="1509244" cy="45712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상인 </a:t>
            </a:r>
            <a:r>
              <a:rPr lang="en-US" altLang="ko-KR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NPC</a:t>
            </a:r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와 상호작용</a:t>
            </a: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9C9EBA57-965E-44F7-AD60-762AB565EC86}"/>
              </a:ext>
            </a:extLst>
          </p:cNvPr>
          <p:cNvCxnSpPr>
            <a:cxnSpLocks/>
            <a:stCxn id="47" idx="2"/>
            <a:endCxn id="48" idx="0"/>
          </p:cNvCxnSpPr>
          <p:nvPr/>
        </p:nvCxnSpPr>
        <p:spPr>
          <a:xfrm flipH="1">
            <a:off x="987217" y="2930282"/>
            <a:ext cx="592" cy="327830"/>
          </a:xfrm>
          <a:prstGeom prst="straightConnector1">
            <a:avLst/>
          </a:prstGeom>
          <a:ln w="190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9EF19A36-C1D4-49E5-9270-6137000D68D8}"/>
              </a:ext>
            </a:extLst>
          </p:cNvPr>
          <p:cNvCxnSpPr>
            <a:cxnSpLocks/>
            <a:stCxn id="48" idx="2"/>
            <a:endCxn id="10" idx="1"/>
          </p:cNvCxnSpPr>
          <p:nvPr/>
        </p:nvCxnSpPr>
        <p:spPr>
          <a:xfrm rot="16200000" flipH="1">
            <a:off x="984004" y="3718447"/>
            <a:ext cx="308891" cy="302464"/>
          </a:xfrm>
          <a:prstGeom prst="bentConnector2">
            <a:avLst/>
          </a:prstGeom>
          <a:ln w="19050">
            <a:solidFill>
              <a:schemeClr val="accent6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화살표: 아래쪽 57">
            <a:extLst>
              <a:ext uri="{FF2B5EF4-FFF2-40B4-BE49-F238E27FC236}">
                <a16:creationId xmlns:a16="http://schemas.microsoft.com/office/drawing/2014/main" id="{2B87F407-8EB7-4F4B-9606-0522A779EC19}"/>
              </a:ext>
            </a:extLst>
          </p:cNvPr>
          <p:cNvSpPr/>
          <p:nvPr/>
        </p:nvSpPr>
        <p:spPr>
          <a:xfrm>
            <a:off x="1490635" y="2379757"/>
            <a:ext cx="642938" cy="519324"/>
          </a:xfrm>
          <a:prstGeom prst="downArrow">
            <a:avLst/>
          </a:prstGeom>
          <a:solidFill>
            <a:srgbClr val="FFE6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tx1"/>
                </a:solidFill>
              </a:rPr>
              <a:t>선택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4A1FF18D-2F3B-4AB5-995A-6550BCC93BE3}"/>
              </a:ext>
            </a:extLst>
          </p:cNvPr>
          <p:cNvGrpSpPr/>
          <p:nvPr/>
        </p:nvGrpSpPr>
        <p:grpSpPr>
          <a:xfrm>
            <a:off x="4476155" y="3361335"/>
            <a:ext cx="2009876" cy="871654"/>
            <a:chOff x="4819549" y="3632330"/>
            <a:chExt cx="2693324" cy="1168056"/>
          </a:xfrm>
        </p:grpSpPr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37312D78-4CAA-4EB8-9577-7292B604C8CB}"/>
                </a:ext>
              </a:extLst>
            </p:cNvPr>
            <p:cNvSpPr/>
            <p:nvPr/>
          </p:nvSpPr>
          <p:spPr>
            <a:xfrm>
              <a:off x="4819549" y="363233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712D9680-93A5-4099-AB9A-C791CF27137D}"/>
                </a:ext>
              </a:extLst>
            </p:cNvPr>
            <p:cNvSpPr/>
            <p:nvPr/>
          </p:nvSpPr>
          <p:spPr>
            <a:xfrm>
              <a:off x="5539925" y="363233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74DE7051-E7AD-40BC-8011-01F82E4AD766}"/>
                </a:ext>
              </a:extLst>
            </p:cNvPr>
            <p:cNvSpPr/>
            <p:nvPr/>
          </p:nvSpPr>
          <p:spPr>
            <a:xfrm>
              <a:off x="6260301" y="363233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A5FF4F27-CA56-448C-8CBA-5C8D95EF1F6A}"/>
                </a:ext>
              </a:extLst>
            </p:cNvPr>
            <p:cNvSpPr/>
            <p:nvPr/>
          </p:nvSpPr>
          <p:spPr>
            <a:xfrm>
              <a:off x="6975919" y="363233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B0BB50AD-9416-4FFC-A4C5-9B90FCBA5345}"/>
                </a:ext>
              </a:extLst>
            </p:cNvPr>
            <p:cNvSpPr/>
            <p:nvPr/>
          </p:nvSpPr>
          <p:spPr>
            <a:xfrm>
              <a:off x="4819549" y="429344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8AC01C20-63E6-4A2A-B687-14D1F5F33912}"/>
                </a:ext>
              </a:extLst>
            </p:cNvPr>
            <p:cNvSpPr/>
            <p:nvPr/>
          </p:nvSpPr>
          <p:spPr>
            <a:xfrm>
              <a:off x="5539925" y="429344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FA18F1C9-C4FC-478D-84B5-115E334B7EA0}"/>
                </a:ext>
              </a:extLst>
            </p:cNvPr>
            <p:cNvSpPr/>
            <p:nvPr/>
          </p:nvSpPr>
          <p:spPr>
            <a:xfrm>
              <a:off x="6260301" y="429344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64EDE832-4F05-43E7-B8E6-F2BE13A9E0C9}"/>
                </a:ext>
              </a:extLst>
            </p:cNvPr>
            <p:cNvSpPr/>
            <p:nvPr/>
          </p:nvSpPr>
          <p:spPr>
            <a:xfrm>
              <a:off x="6975919" y="429344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2AFAF8B3-449C-4004-93A9-4BDB38536679}"/>
              </a:ext>
            </a:extLst>
          </p:cNvPr>
          <p:cNvGrpSpPr/>
          <p:nvPr/>
        </p:nvGrpSpPr>
        <p:grpSpPr>
          <a:xfrm>
            <a:off x="4498501" y="4521181"/>
            <a:ext cx="938275" cy="378305"/>
            <a:chOff x="3882471" y="6256670"/>
            <a:chExt cx="938275" cy="378305"/>
          </a:xfrm>
        </p:grpSpPr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A72ED285-B098-411B-A404-0A4273908BF7}"/>
                </a:ext>
              </a:extLst>
            </p:cNvPr>
            <p:cNvSpPr/>
            <p:nvPr/>
          </p:nvSpPr>
          <p:spPr>
            <a:xfrm>
              <a:off x="3882471" y="6256670"/>
              <a:ext cx="400699" cy="37830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착용</a:t>
              </a:r>
              <a:br>
                <a:rPr lang="en-US" altLang="ko-KR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</a:br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</a:t>
              </a: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CDA0868D-6ABA-4BE3-B73F-7AE347A3714F}"/>
                </a:ext>
              </a:extLst>
            </p:cNvPr>
            <p:cNvSpPr/>
            <p:nvPr/>
          </p:nvSpPr>
          <p:spPr>
            <a:xfrm>
              <a:off x="4420047" y="6256670"/>
              <a:ext cx="400699" cy="37830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착용</a:t>
              </a:r>
              <a:br>
                <a:rPr lang="en-US" altLang="ko-KR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</a:br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</a:t>
              </a:r>
            </a:p>
          </p:txBody>
        </p:sp>
        <p:pic>
          <p:nvPicPr>
            <p:cNvPr id="71" name="그림 70">
              <a:extLst>
                <a:ext uri="{FF2B5EF4-FFF2-40B4-BE49-F238E27FC236}">
                  <a16:creationId xmlns:a16="http://schemas.microsoft.com/office/drawing/2014/main" id="{69897297-DCE4-4DA2-A813-7B81A03D74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152" t="25297" r="22075" b="23680"/>
            <a:stretch/>
          </p:blipFill>
          <p:spPr>
            <a:xfrm>
              <a:off x="3926270" y="6301028"/>
              <a:ext cx="326822" cy="269946"/>
            </a:xfrm>
            <a:prstGeom prst="rect">
              <a:avLst/>
            </a:prstGeom>
          </p:spPr>
        </p:pic>
      </p:grpSp>
      <p:pic>
        <p:nvPicPr>
          <p:cNvPr id="72" name="그림 71">
            <a:extLst>
              <a:ext uri="{FF2B5EF4-FFF2-40B4-BE49-F238E27FC236}">
                <a16:creationId xmlns:a16="http://schemas.microsoft.com/office/drawing/2014/main" id="{5E076CC6-2576-42B3-B906-1F7C586A1A8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52" t="25297" r="22075" b="23680"/>
          <a:stretch/>
        </p:blipFill>
        <p:spPr>
          <a:xfrm>
            <a:off x="4518161" y="3425170"/>
            <a:ext cx="326822" cy="269946"/>
          </a:xfrm>
          <a:prstGeom prst="rect">
            <a:avLst/>
          </a:prstGeom>
        </p:spPr>
      </p:pic>
      <p:graphicFrame>
        <p:nvGraphicFramePr>
          <p:cNvPr id="81" name="표 13">
            <a:extLst>
              <a:ext uri="{FF2B5EF4-FFF2-40B4-BE49-F238E27FC236}">
                <a16:creationId xmlns:a16="http://schemas.microsoft.com/office/drawing/2014/main" id="{BA651796-7FB7-4B0D-9791-56F9416D79B0}"/>
              </a:ext>
            </a:extLst>
          </p:cNvPr>
          <p:cNvGraphicFramePr>
            <a:graphicFrameLocks noGrp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val="3110766786"/>
              </p:ext>
            </p:extLst>
          </p:nvPr>
        </p:nvGraphicFramePr>
        <p:xfrm>
          <a:off x="7589837" y="2326089"/>
          <a:ext cx="4152515" cy="2989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0688">
                  <a:extLst>
                    <a:ext uri="{9D8B030D-6E8A-4147-A177-3AD203B41FA5}">
                      <a16:colId xmlns:a16="http://schemas.microsoft.com/office/drawing/2014/main" val="173865257"/>
                    </a:ext>
                  </a:extLst>
                </a:gridCol>
                <a:gridCol w="3731827">
                  <a:extLst>
                    <a:ext uri="{9D8B030D-6E8A-4147-A177-3AD203B41FA5}">
                      <a16:colId xmlns:a16="http://schemas.microsoft.com/office/drawing/2014/main" val="39760934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NO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기능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64153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상인</a:t>
                      </a:r>
                      <a:r>
                        <a:rPr lang="en-US" altLang="ko-KR" sz="1000" dirty="0"/>
                        <a:t>NPC</a:t>
                      </a:r>
                      <a:r>
                        <a:rPr lang="ko-KR" altLang="en-US" sz="1000" dirty="0"/>
                        <a:t>와 상호작용시 나오는 팝업 창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기본으로 상점 탭으로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21120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2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우측에 인벤토리 내용이 등장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기본으로 착용 탭으로 이동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09305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3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아이템에 부여된 할인율을 이미지와 텍스트로 아이템 이미지 위에 출력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47925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4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아이템 이미지를 터치해 선택을 할 수 있음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탭이동시 선택이 취소됨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87484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5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선택한 아이템을 구매 또는 판매한다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판매 시 획득가능한 코인을 버튼 위에 출력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4041490"/>
                  </a:ext>
                </a:extLst>
              </a:tr>
            </a:tbl>
          </a:graphicData>
        </a:graphic>
      </p:graphicFrame>
      <p:sp>
        <p:nvSpPr>
          <p:cNvPr id="73" name="제목 1">
            <a:extLst>
              <a:ext uri="{FF2B5EF4-FFF2-40B4-BE49-F238E27FC236}">
                <a16:creationId xmlns:a16="http://schemas.microsoft.com/office/drawing/2014/main" id="{03EBB6DD-5D22-4311-9E21-B3F175017A33}"/>
              </a:ext>
            </a:extLst>
          </p:cNvPr>
          <p:cNvSpPr txBox="1">
            <a:spLocks/>
          </p:cNvSpPr>
          <p:nvPr/>
        </p:nvSpPr>
        <p:spPr>
          <a:xfrm>
            <a:off x="827471" y="74490"/>
            <a:ext cx="10515600" cy="474663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15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ko-KR" altLang="en-US" dirty="0">
                <a:solidFill>
                  <a:schemeClr val="bg1"/>
                </a:solidFill>
              </a:rPr>
              <a:t>세부 </a:t>
            </a:r>
            <a:r>
              <a:rPr lang="en-US" altLang="ko-KR" dirty="0">
                <a:solidFill>
                  <a:schemeClr val="bg1"/>
                </a:solidFill>
              </a:rPr>
              <a:t>UI </a:t>
            </a:r>
            <a:r>
              <a:rPr lang="ko-KR" altLang="en-US" dirty="0">
                <a:solidFill>
                  <a:schemeClr val="bg1"/>
                </a:solidFill>
              </a:rPr>
              <a:t>기획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A672AEFA-E6FC-4229-B2E0-7128B9971B14}"/>
              </a:ext>
            </a:extLst>
          </p:cNvPr>
          <p:cNvSpPr txBox="1"/>
          <p:nvPr/>
        </p:nvSpPr>
        <p:spPr>
          <a:xfrm>
            <a:off x="2143256" y="2519797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1</a:t>
            </a:r>
            <a:endParaRPr lang="ko-KR" altLang="en-US" sz="1200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45DDC356-7208-4350-8A20-256C02B8EE38}"/>
              </a:ext>
            </a:extLst>
          </p:cNvPr>
          <p:cNvSpPr txBox="1"/>
          <p:nvPr/>
        </p:nvSpPr>
        <p:spPr>
          <a:xfrm>
            <a:off x="4374908" y="3065520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2</a:t>
            </a:r>
            <a:endParaRPr lang="ko-KR" altLang="en-US" sz="1200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AC746C0A-7BC2-4F67-A950-BE7AEB04FD4D}"/>
              </a:ext>
            </a:extLst>
          </p:cNvPr>
          <p:cNvSpPr txBox="1"/>
          <p:nvPr/>
        </p:nvSpPr>
        <p:spPr>
          <a:xfrm>
            <a:off x="3268730" y="3446414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3</a:t>
            </a:r>
            <a:endParaRPr lang="ko-KR" altLang="en-US" sz="1200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DB334C96-2F79-4B22-A983-FCBF6423C9D4}"/>
              </a:ext>
            </a:extLst>
          </p:cNvPr>
          <p:cNvSpPr txBox="1"/>
          <p:nvPr/>
        </p:nvSpPr>
        <p:spPr>
          <a:xfrm>
            <a:off x="4935285" y="3254901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4</a:t>
            </a:r>
            <a:endParaRPr lang="ko-KR" altLang="en-US" sz="1200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BD53D9C0-C9FE-4331-9924-7A647F6391EF}"/>
              </a:ext>
            </a:extLst>
          </p:cNvPr>
          <p:cNvSpPr txBox="1"/>
          <p:nvPr/>
        </p:nvSpPr>
        <p:spPr>
          <a:xfrm>
            <a:off x="2422588" y="4424212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5</a:t>
            </a:r>
            <a:endParaRPr lang="ko-KR" altLang="en-US" sz="1200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E94B9260-6389-448D-A600-CA6A04F89C55}"/>
              </a:ext>
            </a:extLst>
          </p:cNvPr>
          <p:cNvSpPr txBox="1"/>
          <p:nvPr/>
        </p:nvSpPr>
        <p:spPr>
          <a:xfrm>
            <a:off x="5615055" y="4424212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5</a:t>
            </a:r>
            <a:endParaRPr lang="ko-KR" altLang="en-US" sz="1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9B530D5-AC44-4FE1-8D3A-D039E6F0C8FF}"/>
              </a:ext>
            </a:extLst>
          </p:cNvPr>
          <p:cNvSpPr txBox="1"/>
          <p:nvPr/>
        </p:nvSpPr>
        <p:spPr>
          <a:xfrm>
            <a:off x="11828462" y="7075170"/>
            <a:ext cx="27505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버튼에 텍스트는 가로로 읽는 사람 위주로 생각</a:t>
            </a:r>
          </a:p>
        </p:txBody>
      </p:sp>
    </p:spTree>
    <p:extLst>
      <p:ext uri="{BB962C8B-B14F-4D97-AF65-F5344CB8AC3E}">
        <p14:creationId xmlns:p14="http://schemas.microsoft.com/office/powerpoint/2010/main" val="11344979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내용 개체 틀 20" descr="스크린샷이(가) 표시된 사진&#10;&#10;자동 생성된 설명">
            <a:extLst>
              <a:ext uri="{FF2B5EF4-FFF2-40B4-BE49-F238E27FC236}">
                <a16:creationId xmlns:a16="http://schemas.microsoft.com/office/drawing/2014/main" id="{0344FBC1-9AD6-4BE1-A9D4-65A830C4063A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9680" y="2479675"/>
            <a:ext cx="5445453" cy="3087688"/>
          </a:xfrm>
        </p:spPr>
      </p:pic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4C266E65-C724-4B7C-93A4-F28B07940706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ko-KR" altLang="en-US" dirty="0"/>
              <a:t>상인 팝업 화면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3C8A2F8-6786-44C9-824D-E820A5228AB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 dirty="0"/>
              <a:t>전투를 종료하고 등장한 상인과 상호작용했을 때 등장하는 팝업 화면</a:t>
            </a:r>
          </a:p>
        </p:txBody>
      </p:sp>
      <p:graphicFrame>
        <p:nvGraphicFramePr>
          <p:cNvPr id="8" name="표 13">
            <a:extLst>
              <a:ext uri="{FF2B5EF4-FFF2-40B4-BE49-F238E27FC236}">
                <a16:creationId xmlns:a16="http://schemas.microsoft.com/office/drawing/2014/main" id="{C8E086FD-770E-4EF7-8D26-D1ADBC25DE74}"/>
              </a:ext>
            </a:extLst>
          </p:cNvPr>
          <p:cNvGraphicFramePr>
            <a:graphicFrameLocks noGrp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val="2962469927"/>
              </p:ext>
            </p:extLst>
          </p:nvPr>
        </p:nvGraphicFramePr>
        <p:xfrm>
          <a:off x="7609626" y="2134869"/>
          <a:ext cx="4153882" cy="35227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7574">
                  <a:extLst>
                    <a:ext uri="{9D8B030D-6E8A-4147-A177-3AD203B41FA5}">
                      <a16:colId xmlns:a16="http://schemas.microsoft.com/office/drawing/2014/main" val="173865257"/>
                    </a:ext>
                  </a:extLst>
                </a:gridCol>
                <a:gridCol w="3686308">
                  <a:extLst>
                    <a:ext uri="{9D8B030D-6E8A-4147-A177-3AD203B41FA5}">
                      <a16:colId xmlns:a16="http://schemas.microsoft.com/office/drawing/2014/main" val="39760934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NO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ㄱ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64153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90488" indent="-90488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인벤토리에서 선택한 아이템이 차례로 출력됨</a:t>
                      </a:r>
                      <a:endParaRPr lang="en-US" altLang="ko-KR" sz="1000" dirty="0"/>
                    </a:p>
                    <a:p>
                      <a:pPr marL="90488" indent="-90488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첫번째 선택한 아이템을 강화 대상으로 설정</a:t>
                      </a:r>
                      <a:endParaRPr lang="en-US" altLang="ko-KR" sz="1000" dirty="0"/>
                    </a:p>
                    <a:p>
                      <a:pPr marL="90488" indent="-90488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두번째로 선택한 아이템을 강화 재료로 설정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21120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2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90488" indent="-90488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강화 이후 결과 아이템의 이미지 출력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09305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3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90488" indent="-90488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착용 중인 아이템을 포함해 현재 보유중인 아이템을 선택할 수 있는 임시 인벤토리 출력</a:t>
                      </a:r>
                      <a:endParaRPr lang="en-US" altLang="ko-KR" sz="1000" dirty="0"/>
                    </a:p>
                    <a:p>
                      <a:pPr marL="90488" indent="-90488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아이템 아이콘을 터치하는 것으로 선택가능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8748460"/>
                  </a:ext>
                </a:extLst>
              </a:tr>
              <a:tr h="13252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4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90488" indent="-90488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초기에 강화 방법에 대한 설명을 텍스트로 출력</a:t>
                      </a:r>
                      <a:endParaRPr lang="en-US" altLang="ko-KR" sz="1000" dirty="0"/>
                    </a:p>
                    <a:p>
                      <a:pPr marL="90488" indent="-90488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강화에 사용할 아이템을 모두 선택하게 되면 다른 텍스트로 변경됨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1389357"/>
                  </a:ext>
                </a:extLst>
              </a:tr>
              <a:tr h="13252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5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90488" indent="-90488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강화 이전 무기 능력치와 이후 능력치를 비교할 수 있도록 출력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4167802"/>
                  </a:ext>
                </a:extLst>
              </a:tr>
            </a:tbl>
          </a:graphicData>
        </a:graphic>
      </p:graphicFrame>
      <p:sp>
        <p:nvSpPr>
          <p:cNvPr id="11" name="직사각형 10">
            <a:extLst>
              <a:ext uri="{FF2B5EF4-FFF2-40B4-BE49-F238E27FC236}">
                <a16:creationId xmlns:a16="http://schemas.microsoft.com/office/drawing/2014/main" id="{2BB2D95D-97F1-424D-BFE5-BB968900EFAB}"/>
              </a:ext>
            </a:extLst>
          </p:cNvPr>
          <p:cNvSpPr/>
          <p:nvPr/>
        </p:nvSpPr>
        <p:spPr>
          <a:xfrm>
            <a:off x="1289680" y="2479917"/>
            <a:ext cx="5445451" cy="3087687"/>
          </a:xfrm>
          <a:prstGeom prst="rect">
            <a:avLst/>
          </a:prstGeom>
          <a:solidFill>
            <a:schemeClr val="bg2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20">
            <a:extLst>
              <a:ext uri="{FF2B5EF4-FFF2-40B4-BE49-F238E27FC236}">
                <a16:creationId xmlns:a16="http://schemas.microsoft.com/office/drawing/2014/main" id="{C734A58A-60BC-4B15-8A8A-E5592D8A687E}"/>
              </a:ext>
            </a:extLst>
          </p:cNvPr>
          <p:cNvSpPr/>
          <p:nvPr/>
        </p:nvSpPr>
        <p:spPr>
          <a:xfrm>
            <a:off x="1280156" y="2466690"/>
            <a:ext cx="5445450" cy="3087686"/>
          </a:xfrm>
          <a:prstGeom prst="roundRect">
            <a:avLst>
              <a:gd name="adj" fmla="val 6893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4111E83-CF2F-4733-816F-DC1C78F2123F}"/>
              </a:ext>
            </a:extLst>
          </p:cNvPr>
          <p:cNvSpPr/>
          <p:nvPr/>
        </p:nvSpPr>
        <p:spPr>
          <a:xfrm>
            <a:off x="6379922" y="2673911"/>
            <a:ext cx="211726" cy="17278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X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34A0F7C-ECC0-4F6A-A4D6-5D977A2A6565}"/>
              </a:ext>
            </a:extLst>
          </p:cNvPr>
          <p:cNvSpPr/>
          <p:nvPr/>
        </p:nvSpPr>
        <p:spPr>
          <a:xfrm>
            <a:off x="6379922" y="2168163"/>
            <a:ext cx="1097032" cy="23045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전투 화면</a:t>
            </a:r>
          </a:p>
        </p:txBody>
      </p:sp>
      <p:cxnSp>
        <p:nvCxnSpPr>
          <p:cNvPr id="15" name="직선 화살표 연결선 33">
            <a:extLst>
              <a:ext uri="{FF2B5EF4-FFF2-40B4-BE49-F238E27FC236}">
                <a16:creationId xmlns:a16="http://schemas.microsoft.com/office/drawing/2014/main" id="{39179101-C399-4069-9401-58B46D80978D}"/>
              </a:ext>
            </a:extLst>
          </p:cNvPr>
          <p:cNvCxnSpPr>
            <a:cxnSpLocks/>
            <a:stCxn id="13" idx="3"/>
            <a:endCxn id="14" idx="2"/>
          </p:cNvCxnSpPr>
          <p:nvPr/>
        </p:nvCxnSpPr>
        <p:spPr>
          <a:xfrm flipV="1">
            <a:off x="6591648" y="2398621"/>
            <a:ext cx="336790" cy="361682"/>
          </a:xfrm>
          <a:prstGeom prst="bentConnector2">
            <a:avLst/>
          </a:prstGeom>
          <a:ln w="190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867E319-E016-4064-8809-93CDAA2C4F8D}"/>
              </a:ext>
            </a:extLst>
          </p:cNvPr>
          <p:cNvSpPr/>
          <p:nvPr/>
        </p:nvSpPr>
        <p:spPr>
          <a:xfrm>
            <a:off x="3492347" y="2699145"/>
            <a:ext cx="1066200" cy="201648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상인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89446A0-12E2-4CD7-8A81-E2DBB16E6501}"/>
              </a:ext>
            </a:extLst>
          </p:cNvPr>
          <p:cNvSpPr/>
          <p:nvPr/>
        </p:nvSpPr>
        <p:spPr>
          <a:xfrm>
            <a:off x="5688911" y="2700400"/>
            <a:ext cx="597306" cy="147194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보유 코인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4BB8A44-5906-4E08-BF1C-6289FDC4CECD}"/>
              </a:ext>
            </a:extLst>
          </p:cNvPr>
          <p:cNvSpPr/>
          <p:nvPr/>
        </p:nvSpPr>
        <p:spPr>
          <a:xfrm>
            <a:off x="1523067" y="2964794"/>
            <a:ext cx="508950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상점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E3085BA-122E-4BB8-9969-F0BEAA7EBA63}"/>
              </a:ext>
            </a:extLst>
          </p:cNvPr>
          <p:cNvSpPr/>
          <p:nvPr/>
        </p:nvSpPr>
        <p:spPr>
          <a:xfrm>
            <a:off x="2113466" y="2964794"/>
            <a:ext cx="534902" cy="180500"/>
          </a:xfrm>
          <a:prstGeom prst="rect">
            <a:avLst/>
          </a:prstGeom>
          <a:solidFill>
            <a:srgbClr val="DBDBDB"/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강화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391A397-0DBD-4C34-8E55-79748C6CA893}"/>
              </a:ext>
            </a:extLst>
          </p:cNvPr>
          <p:cNvSpPr/>
          <p:nvPr/>
        </p:nvSpPr>
        <p:spPr>
          <a:xfrm>
            <a:off x="2729817" y="2964794"/>
            <a:ext cx="534902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특성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07696F8-6510-43D9-942D-7AAA7975BB53}"/>
              </a:ext>
            </a:extLst>
          </p:cNvPr>
          <p:cNvSpPr/>
          <p:nvPr/>
        </p:nvSpPr>
        <p:spPr>
          <a:xfrm>
            <a:off x="3347952" y="2964794"/>
            <a:ext cx="534902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합성</a:t>
            </a:r>
          </a:p>
        </p:txBody>
      </p:sp>
      <p:sp>
        <p:nvSpPr>
          <p:cNvPr id="22" name="모서리가 둥근 직사각형 20">
            <a:extLst>
              <a:ext uri="{FF2B5EF4-FFF2-40B4-BE49-F238E27FC236}">
                <a16:creationId xmlns:a16="http://schemas.microsoft.com/office/drawing/2014/main" id="{71EA0A6D-AD92-4D91-90C0-CA585188C6CC}"/>
              </a:ext>
            </a:extLst>
          </p:cNvPr>
          <p:cNvSpPr/>
          <p:nvPr/>
        </p:nvSpPr>
        <p:spPr>
          <a:xfrm>
            <a:off x="1406506" y="3145294"/>
            <a:ext cx="2857500" cy="1938813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245A3F4-C942-4DF0-A21E-E896FAE57555}"/>
              </a:ext>
            </a:extLst>
          </p:cNvPr>
          <p:cNvSpPr/>
          <p:nvPr/>
        </p:nvSpPr>
        <p:spPr>
          <a:xfrm>
            <a:off x="1656082" y="3362034"/>
            <a:ext cx="400699" cy="37830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 슬롯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2CE5F10-15DB-4D77-BFE4-6A1C4F0F90BE}"/>
              </a:ext>
            </a:extLst>
          </p:cNvPr>
          <p:cNvSpPr/>
          <p:nvPr/>
        </p:nvSpPr>
        <p:spPr>
          <a:xfrm>
            <a:off x="2667131" y="3362034"/>
            <a:ext cx="400698" cy="37830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재료</a:t>
            </a:r>
            <a:br>
              <a:rPr lang="en-US" altLang="ko-KR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</a:br>
            <a:r>
              <a: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 슬롯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09D49D8-DBEC-4DA1-940D-8DDE57B76C00}"/>
              </a:ext>
            </a:extLst>
          </p:cNvPr>
          <p:cNvSpPr/>
          <p:nvPr/>
        </p:nvSpPr>
        <p:spPr>
          <a:xfrm>
            <a:off x="3620286" y="3362034"/>
            <a:ext cx="400698" cy="37830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결과</a:t>
            </a:r>
            <a:br>
              <a:rPr lang="en-US" altLang="ko-KR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</a:br>
            <a:r>
              <a: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348A5EB-4A24-437F-922F-8A0736059E91}"/>
              </a:ext>
            </a:extLst>
          </p:cNvPr>
          <p:cNvSpPr/>
          <p:nvPr/>
        </p:nvSpPr>
        <p:spPr>
          <a:xfrm>
            <a:off x="2152546" y="3356038"/>
            <a:ext cx="400698" cy="37830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DBC03850-E90E-4533-9961-F153B21DD0A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2631" y="3397652"/>
            <a:ext cx="295081" cy="295081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66BD7E8B-FE37-4579-87ED-CB3740659BC9}"/>
              </a:ext>
            </a:extLst>
          </p:cNvPr>
          <p:cNvSpPr/>
          <p:nvPr/>
        </p:nvSpPr>
        <p:spPr>
          <a:xfrm>
            <a:off x="3151095" y="3356038"/>
            <a:ext cx="400698" cy="37830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29" name="같음 기호 28">
            <a:extLst>
              <a:ext uri="{FF2B5EF4-FFF2-40B4-BE49-F238E27FC236}">
                <a16:creationId xmlns:a16="http://schemas.microsoft.com/office/drawing/2014/main" id="{4681E036-C569-4838-B1B1-D841A244054D}"/>
              </a:ext>
            </a:extLst>
          </p:cNvPr>
          <p:cNvSpPr/>
          <p:nvPr/>
        </p:nvSpPr>
        <p:spPr>
          <a:xfrm>
            <a:off x="3193036" y="3455854"/>
            <a:ext cx="312226" cy="187556"/>
          </a:xfrm>
          <a:prstGeom prst="mathEqual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9540148-DEE6-4C8D-939D-F223AB8F8C98}"/>
              </a:ext>
            </a:extLst>
          </p:cNvPr>
          <p:cNvSpPr/>
          <p:nvPr/>
        </p:nvSpPr>
        <p:spPr>
          <a:xfrm>
            <a:off x="1726237" y="4643242"/>
            <a:ext cx="978782" cy="147194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강화 시 </a:t>
            </a:r>
            <a:r>
              <a:rPr lang="ko-KR" altLang="en-US" sz="7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필요 금액</a:t>
            </a:r>
            <a:endParaRPr lang="ko-KR" altLang="en-US" sz="5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93F4150-319D-4DA3-9948-1DD541B4F3A7}"/>
              </a:ext>
            </a:extLst>
          </p:cNvPr>
          <p:cNvSpPr/>
          <p:nvPr/>
        </p:nvSpPr>
        <p:spPr>
          <a:xfrm>
            <a:off x="2957241" y="4472726"/>
            <a:ext cx="1021128" cy="47786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E96CD7D-7421-4AD1-ABE2-0D999ED2C932}"/>
              </a:ext>
            </a:extLst>
          </p:cNvPr>
          <p:cNvSpPr/>
          <p:nvPr/>
        </p:nvSpPr>
        <p:spPr>
          <a:xfrm>
            <a:off x="3108119" y="4536141"/>
            <a:ext cx="690626" cy="152278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 강화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1323E05A-1EDC-44AA-8B2C-1C290824651C}"/>
              </a:ext>
            </a:extLst>
          </p:cNvPr>
          <p:cNvSpPr/>
          <p:nvPr/>
        </p:nvSpPr>
        <p:spPr>
          <a:xfrm>
            <a:off x="1598773" y="3823910"/>
            <a:ext cx="2490784" cy="57011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안내 텍스트</a:t>
            </a: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C965FD76-46DD-4FED-957F-1C03C398F0F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4281" y="4662955"/>
            <a:ext cx="396712" cy="299496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9D304B83-F9C1-4D35-BA78-5FDAFF5DAB02}"/>
              </a:ext>
            </a:extLst>
          </p:cNvPr>
          <p:cNvSpPr/>
          <p:nvPr/>
        </p:nvSpPr>
        <p:spPr>
          <a:xfrm>
            <a:off x="4619473" y="2964721"/>
            <a:ext cx="508950" cy="180500"/>
          </a:xfrm>
          <a:prstGeom prst="rect">
            <a:avLst/>
          </a:prstGeom>
          <a:solidFill>
            <a:srgbClr val="DBDBDB"/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착용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71518C9-BA38-44FF-9C3E-D18D644EBB93}"/>
              </a:ext>
            </a:extLst>
          </p:cNvPr>
          <p:cNvSpPr/>
          <p:nvPr/>
        </p:nvSpPr>
        <p:spPr>
          <a:xfrm>
            <a:off x="5209872" y="2964721"/>
            <a:ext cx="534902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소비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227B05C-2E7E-4302-AA72-ACB3E8A6D3D3}"/>
              </a:ext>
            </a:extLst>
          </p:cNvPr>
          <p:cNvSpPr/>
          <p:nvPr/>
        </p:nvSpPr>
        <p:spPr>
          <a:xfrm>
            <a:off x="5826223" y="2964721"/>
            <a:ext cx="534902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재료</a:t>
            </a:r>
          </a:p>
        </p:txBody>
      </p:sp>
      <p:sp>
        <p:nvSpPr>
          <p:cNvPr id="38" name="모서리가 둥근 직사각형 20">
            <a:extLst>
              <a:ext uri="{FF2B5EF4-FFF2-40B4-BE49-F238E27FC236}">
                <a16:creationId xmlns:a16="http://schemas.microsoft.com/office/drawing/2014/main" id="{C73ABAE9-AA14-40BA-9D7F-51C7D64B1A79}"/>
              </a:ext>
            </a:extLst>
          </p:cNvPr>
          <p:cNvSpPr/>
          <p:nvPr/>
        </p:nvSpPr>
        <p:spPr>
          <a:xfrm>
            <a:off x="4332499" y="3125355"/>
            <a:ext cx="2266756" cy="1944967"/>
          </a:xfrm>
          <a:prstGeom prst="roundRect">
            <a:avLst>
              <a:gd name="adj" fmla="val 1287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78A0B6DC-5E05-4636-B44E-F94511B5DFC8}"/>
              </a:ext>
            </a:extLst>
          </p:cNvPr>
          <p:cNvSpPr/>
          <p:nvPr/>
        </p:nvSpPr>
        <p:spPr>
          <a:xfrm>
            <a:off x="617336" y="5400407"/>
            <a:ext cx="1131044" cy="57011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강화 이전 무기 능력치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1C5EF5D1-D47D-4A0F-96F3-9D4470753D5F}"/>
              </a:ext>
            </a:extLst>
          </p:cNvPr>
          <p:cNvSpPr/>
          <p:nvPr/>
        </p:nvSpPr>
        <p:spPr>
          <a:xfrm>
            <a:off x="1977076" y="5400407"/>
            <a:ext cx="1131044" cy="57011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5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  <a:p>
            <a:pPr algn="ctr"/>
            <a:r>
              <a: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강화 이후 무기 능력치</a:t>
            </a: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6FE29203-F1D7-4C4C-A4A7-956AEE63AFC8}"/>
              </a:ext>
            </a:extLst>
          </p:cNvPr>
          <p:cNvGrpSpPr/>
          <p:nvPr/>
        </p:nvGrpSpPr>
        <p:grpSpPr>
          <a:xfrm>
            <a:off x="1717553" y="5596700"/>
            <a:ext cx="322179" cy="178282"/>
            <a:chOff x="3055556" y="4427251"/>
            <a:chExt cx="322179" cy="178282"/>
          </a:xfrm>
        </p:grpSpPr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C24FF103-0368-46D0-97FD-AAB92745C770}"/>
                </a:ext>
              </a:extLst>
            </p:cNvPr>
            <p:cNvSpPr/>
            <p:nvPr/>
          </p:nvSpPr>
          <p:spPr>
            <a:xfrm>
              <a:off x="3055556" y="4427251"/>
              <a:ext cx="322179" cy="17828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46" name="화살표: 오른쪽 45">
              <a:extLst>
                <a:ext uri="{FF2B5EF4-FFF2-40B4-BE49-F238E27FC236}">
                  <a16:creationId xmlns:a16="http://schemas.microsoft.com/office/drawing/2014/main" id="{F671B1BF-94BD-42C9-A37B-FFA7E68E035D}"/>
                </a:ext>
              </a:extLst>
            </p:cNvPr>
            <p:cNvSpPr/>
            <p:nvPr/>
          </p:nvSpPr>
          <p:spPr>
            <a:xfrm>
              <a:off x="3070449" y="4443977"/>
              <a:ext cx="292392" cy="144830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47" name="직선 화살표 연결선 100">
            <a:extLst>
              <a:ext uri="{FF2B5EF4-FFF2-40B4-BE49-F238E27FC236}">
                <a16:creationId xmlns:a16="http://schemas.microsoft.com/office/drawing/2014/main" id="{F6A6E789-58BF-4262-97BA-101838FB8187}"/>
              </a:ext>
            </a:extLst>
          </p:cNvPr>
          <p:cNvCxnSpPr>
            <a:cxnSpLocks/>
            <a:stCxn id="33" idx="1"/>
            <a:endCxn id="42" idx="0"/>
          </p:cNvCxnSpPr>
          <p:nvPr/>
        </p:nvCxnSpPr>
        <p:spPr>
          <a:xfrm rot="10800000" flipV="1">
            <a:off x="1182859" y="4108965"/>
            <a:ext cx="415915" cy="1291442"/>
          </a:xfrm>
          <a:prstGeom prst="bentConnector2">
            <a:avLst/>
          </a:prstGeom>
          <a:ln w="19050">
            <a:solidFill>
              <a:schemeClr val="accent6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화살표: 아래쪽 49">
            <a:extLst>
              <a:ext uri="{FF2B5EF4-FFF2-40B4-BE49-F238E27FC236}">
                <a16:creationId xmlns:a16="http://schemas.microsoft.com/office/drawing/2014/main" id="{457163CA-1EBF-4F4B-B0CD-26B90ABD9141}"/>
              </a:ext>
            </a:extLst>
          </p:cNvPr>
          <p:cNvSpPr/>
          <p:nvPr/>
        </p:nvSpPr>
        <p:spPr>
          <a:xfrm>
            <a:off x="2056781" y="2373347"/>
            <a:ext cx="642938" cy="519324"/>
          </a:xfrm>
          <a:prstGeom prst="downArrow">
            <a:avLst/>
          </a:prstGeom>
          <a:solidFill>
            <a:srgbClr val="FFE6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tx1"/>
                </a:solidFill>
              </a:rPr>
              <a:t>선택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DA70036A-476C-4392-B9D2-676BEDC99DD3}"/>
              </a:ext>
            </a:extLst>
          </p:cNvPr>
          <p:cNvGrpSpPr/>
          <p:nvPr/>
        </p:nvGrpSpPr>
        <p:grpSpPr>
          <a:xfrm>
            <a:off x="4466630" y="3347743"/>
            <a:ext cx="2009876" cy="871654"/>
            <a:chOff x="4819549" y="3632330"/>
            <a:chExt cx="2693324" cy="1168056"/>
          </a:xfrm>
        </p:grpSpPr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6AAF77A6-48FE-4FA0-8407-894657637170}"/>
                </a:ext>
              </a:extLst>
            </p:cNvPr>
            <p:cNvSpPr/>
            <p:nvPr/>
          </p:nvSpPr>
          <p:spPr>
            <a:xfrm>
              <a:off x="4819549" y="363233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1D36FBC9-2C5F-4E06-8EAD-46F1D8DE0F90}"/>
                </a:ext>
              </a:extLst>
            </p:cNvPr>
            <p:cNvSpPr/>
            <p:nvPr/>
          </p:nvSpPr>
          <p:spPr>
            <a:xfrm>
              <a:off x="5539925" y="363233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36FC00EA-012A-4CEF-B2E8-55FB0A428DB6}"/>
                </a:ext>
              </a:extLst>
            </p:cNvPr>
            <p:cNvSpPr/>
            <p:nvPr/>
          </p:nvSpPr>
          <p:spPr>
            <a:xfrm>
              <a:off x="6260301" y="363233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00487251-C71F-4969-B774-F05F05035E5F}"/>
                </a:ext>
              </a:extLst>
            </p:cNvPr>
            <p:cNvSpPr/>
            <p:nvPr/>
          </p:nvSpPr>
          <p:spPr>
            <a:xfrm>
              <a:off x="6975919" y="363233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DCD1C165-523E-40D3-9C2E-17AF52E887BE}"/>
                </a:ext>
              </a:extLst>
            </p:cNvPr>
            <p:cNvSpPr/>
            <p:nvPr/>
          </p:nvSpPr>
          <p:spPr>
            <a:xfrm>
              <a:off x="4819549" y="429344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6EB43B4E-F026-419B-90F4-6B852E1A929C}"/>
                </a:ext>
              </a:extLst>
            </p:cNvPr>
            <p:cNvSpPr/>
            <p:nvPr/>
          </p:nvSpPr>
          <p:spPr>
            <a:xfrm>
              <a:off x="5539925" y="429344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7AB1D8FC-8BE1-4352-A6C2-CA3F8D7E95A9}"/>
                </a:ext>
              </a:extLst>
            </p:cNvPr>
            <p:cNvSpPr/>
            <p:nvPr/>
          </p:nvSpPr>
          <p:spPr>
            <a:xfrm>
              <a:off x="6260301" y="429344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33F53290-F28F-4C38-BB9F-D165F0F0F221}"/>
                </a:ext>
              </a:extLst>
            </p:cNvPr>
            <p:cNvSpPr/>
            <p:nvPr/>
          </p:nvSpPr>
          <p:spPr>
            <a:xfrm>
              <a:off x="6975919" y="429344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9610FD78-C13E-419B-86CC-695E1D35E444}"/>
              </a:ext>
            </a:extLst>
          </p:cNvPr>
          <p:cNvGrpSpPr/>
          <p:nvPr/>
        </p:nvGrpSpPr>
        <p:grpSpPr>
          <a:xfrm>
            <a:off x="4488976" y="4507589"/>
            <a:ext cx="938275" cy="378305"/>
            <a:chOff x="3882471" y="6256670"/>
            <a:chExt cx="938275" cy="378305"/>
          </a:xfrm>
        </p:grpSpPr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199BD00E-44E7-45A2-893B-195B9033CB28}"/>
                </a:ext>
              </a:extLst>
            </p:cNvPr>
            <p:cNvSpPr/>
            <p:nvPr/>
          </p:nvSpPr>
          <p:spPr>
            <a:xfrm>
              <a:off x="3882471" y="6256670"/>
              <a:ext cx="400699" cy="37830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착용</a:t>
              </a:r>
              <a:br>
                <a:rPr lang="en-US" altLang="ko-KR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</a:br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</a:t>
              </a: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42C338C5-10A6-4084-97D7-9C93CF94E611}"/>
                </a:ext>
              </a:extLst>
            </p:cNvPr>
            <p:cNvSpPr/>
            <p:nvPr/>
          </p:nvSpPr>
          <p:spPr>
            <a:xfrm>
              <a:off x="4420047" y="6256670"/>
              <a:ext cx="400699" cy="37830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착용</a:t>
              </a:r>
              <a:br>
                <a:rPr lang="en-US" altLang="ko-KR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</a:br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</a:t>
              </a:r>
            </a:p>
          </p:txBody>
        </p:sp>
        <p:pic>
          <p:nvPicPr>
            <p:cNvPr id="63" name="그림 62">
              <a:extLst>
                <a:ext uri="{FF2B5EF4-FFF2-40B4-BE49-F238E27FC236}">
                  <a16:creationId xmlns:a16="http://schemas.microsoft.com/office/drawing/2014/main" id="{EA5EFC8A-7F50-409D-B921-9416C463D4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152" t="25297" r="22075" b="23680"/>
            <a:stretch/>
          </p:blipFill>
          <p:spPr>
            <a:xfrm>
              <a:off x="3926270" y="6301028"/>
              <a:ext cx="326822" cy="269946"/>
            </a:xfrm>
            <a:prstGeom prst="rect">
              <a:avLst/>
            </a:prstGeom>
          </p:spPr>
        </p:pic>
      </p:grp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619DA416-E69F-4009-92B5-3B85D12983D1}"/>
              </a:ext>
            </a:extLst>
          </p:cNvPr>
          <p:cNvSpPr/>
          <p:nvPr/>
        </p:nvSpPr>
        <p:spPr>
          <a:xfrm>
            <a:off x="5537148" y="4466890"/>
            <a:ext cx="978782" cy="41923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설명 텍스트</a:t>
            </a:r>
            <a:endParaRPr lang="ko-KR" altLang="en-US" sz="5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65" name="제목 1">
            <a:extLst>
              <a:ext uri="{FF2B5EF4-FFF2-40B4-BE49-F238E27FC236}">
                <a16:creationId xmlns:a16="http://schemas.microsoft.com/office/drawing/2014/main" id="{5E7F94EE-5F67-4A24-89D9-D6219534E8DD}"/>
              </a:ext>
            </a:extLst>
          </p:cNvPr>
          <p:cNvSpPr txBox="1">
            <a:spLocks/>
          </p:cNvSpPr>
          <p:nvPr/>
        </p:nvSpPr>
        <p:spPr>
          <a:xfrm>
            <a:off x="827471" y="74490"/>
            <a:ext cx="10515600" cy="474663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15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ko-KR" altLang="en-US" dirty="0">
                <a:solidFill>
                  <a:schemeClr val="bg1"/>
                </a:solidFill>
              </a:rPr>
              <a:t>세부 </a:t>
            </a:r>
            <a:r>
              <a:rPr lang="en-US" altLang="ko-KR" dirty="0">
                <a:solidFill>
                  <a:schemeClr val="bg1"/>
                </a:solidFill>
              </a:rPr>
              <a:t>UI </a:t>
            </a:r>
            <a:r>
              <a:rPr lang="ko-KR" altLang="en-US" dirty="0">
                <a:solidFill>
                  <a:schemeClr val="bg1"/>
                </a:solidFill>
              </a:rPr>
              <a:t>기획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4E422C19-966F-442E-820F-737D87B5A5B6}"/>
              </a:ext>
            </a:extLst>
          </p:cNvPr>
          <p:cNvSpPr txBox="1"/>
          <p:nvPr/>
        </p:nvSpPr>
        <p:spPr>
          <a:xfrm>
            <a:off x="1542195" y="3244116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1</a:t>
            </a:r>
            <a:endParaRPr lang="ko-KR" altLang="en-US" sz="1200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3786E1B9-FAE0-43E9-82F7-DCDFE0CEDEC7}"/>
              </a:ext>
            </a:extLst>
          </p:cNvPr>
          <p:cNvSpPr txBox="1"/>
          <p:nvPr/>
        </p:nvSpPr>
        <p:spPr>
          <a:xfrm>
            <a:off x="3462090" y="3213266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2</a:t>
            </a:r>
            <a:endParaRPr lang="ko-KR" altLang="en-US" sz="1200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FCE05E4E-D383-4E3E-A38E-1EFA838C0F78}"/>
              </a:ext>
            </a:extLst>
          </p:cNvPr>
          <p:cNvSpPr txBox="1"/>
          <p:nvPr/>
        </p:nvSpPr>
        <p:spPr>
          <a:xfrm>
            <a:off x="4345455" y="3061869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3</a:t>
            </a:r>
            <a:endParaRPr lang="ko-KR" altLang="en-US" sz="1200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7195D8F7-804D-4860-B484-1D9A2E154772}"/>
              </a:ext>
            </a:extLst>
          </p:cNvPr>
          <p:cNvSpPr txBox="1"/>
          <p:nvPr/>
        </p:nvSpPr>
        <p:spPr>
          <a:xfrm>
            <a:off x="1532489" y="3815823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4</a:t>
            </a:r>
            <a:endParaRPr lang="ko-KR" altLang="en-US" sz="1200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97C419EA-3144-4885-A337-B8CE6D2EAB71}"/>
              </a:ext>
            </a:extLst>
          </p:cNvPr>
          <p:cNvSpPr txBox="1"/>
          <p:nvPr/>
        </p:nvSpPr>
        <p:spPr>
          <a:xfrm>
            <a:off x="649165" y="5431265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5</a:t>
            </a:r>
            <a:endParaRPr lang="ko-KR" altLang="en-US" sz="1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75DA07-195E-4C30-A3ED-07B139BAEB6A}"/>
              </a:ext>
            </a:extLst>
          </p:cNvPr>
          <p:cNvSpPr txBox="1"/>
          <p:nvPr/>
        </p:nvSpPr>
        <p:spPr>
          <a:xfrm>
            <a:off x="11763508" y="7248525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착용 팝업</a:t>
            </a:r>
          </a:p>
        </p:txBody>
      </p:sp>
    </p:spTree>
    <p:extLst>
      <p:ext uri="{BB962C8B-B14F-4D97-AF65-F5344CB8AC3E}">
        <p14:creationId xmlns:p14="http://schemas.microsoft.com/office/powerpoint/2010/main" val="42551301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44BA6642-7097-4A9C-87F2-A34A927C0D0F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ko-KR" altLang="en-US" dirty="0"/>
              <a:t>상인 팝업 화면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44B8D91-FA2C-499C-A1E6-1A93FF2AC7A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 dirty="0"/>
              <a:t>전투를 종료하고 등장한 상인과 상호작용했을 때 등장하는 팝업 화면</a:t>
            </a:r>
          </a:p>
        </p:txBody>
      </p:sp>
      <p:pic>
        <p:nvPicPr>
          <p:cNvPr id="8" name="내용 개체 틀 20" descr="스크린샷이(가) 표시된 사진&#10;&#10;자동 생성된 설명">
            <a:extLst>
              <a:ext uri="{FF2B5EF4-FFF2-40B4-BE49-F238E27FC236}">
                <a16:creationId xmlns:a16="http://schemas.microsoft.com/office/drawing/2014/main" id="{65F8EA44-24E2-4114-B2D1-80466C77A686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9681" y="2441246"/>
            <a:ext cx="5445451" cy="3087687"/>
          </a:xfr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62E45F50-A43E-427E-A084-580D1ABC293F}"/>
              </a:ext>
            </a:extLst>
          </p:cNvPr>
          <p:cNvSpPr/>
          <p:nvPr/>
        </p:nvSpPr>
        <p:spPr>
          <a:xfrm>
            <a:off x="1289681" y="2441246"/>
            <a:ext cx="5445451" cy="3087687"/>
          </a:xfrm>
          <a:prstGeom prst="rect">
            <a:avLst/>
          </a:prstGeom>
          <a:solidFill>
            <a:schemeClr val="bg2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20">
            <a:extLst>
              <a:ext uri="{FF2B5EF4-FFF2-40B4-BE49-F238E27FC236}">
                <a16:creationId xmlns:a16="http://schemas.microsoft.com/office/drawing/2014/main" id="{5DA25C32-7125-43DA-BE94-0E33B9B6F9D4}"/>
              </a:ext>
            </a:extLst>
          </p:cNvPr>
          <p:cNvSpPr/>
          <p:nvPr/>
        </p:nvSpPr>
        <p:spPr>
          <a:xfrm>
            <a:off x="1289682" y="2441246"/>
            <a:ext cx="5445450" cy="3087686"/>
          </a:xfrm>
          <a:prstGeom prst="roundRect">
            <a:avLst>
              <a:gd name="adj" fmla="val 6893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DC2702F-B501-428B-9624-989D8CE8393D}"/>
              </a:ext>
            </a:extLst>
          </p:cNvPr>
          <p:cNvSpPr/>
          <p:nvPr/>
        </p:nvSpPr>
        <p:spPr>
          <a:xfrm>
            <a:off x="6389448" y="2648467"/>
            <a:ext cx="211726" cy="17278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X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A3827F6-88DC-4F38-AFC4-58C379855166}"/>
              </a:ext>
            </a:extLst>
          </p:cNvPr>
          <p:cNvSpPr/>
          <p:nvPr/>
        </p:nvSpPr>
        <p:spPr>
          <a:xfrm>
            <a:off x="6370651" y="2120538"/>
            <a:ext cx="1097032" cy="23045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전투 화면</a:t>
            </a:r>
          </a:p>
        </p:txBody>
      </p:sp>
      <p:cxnSp>
        <p:nvCxnSpPr>
          <p:cNvPr id="13" name="직선 화살표 연결선 33">
            <a:extLst>
              <a:ext uri="{FF2B5EF4-FFF2-40B4-BE49-F238E27FC236}">
                <a16:creationId xmlns:a16="http://schemas.microsoft.com/office/drawing/2014/main" id="{9D037F06-90EE-451A-9122-E326C6922269}"/>
              </a:ext>
            </a:extLst>
          </p:cNvPr>
          <p:cNvCxnSpPr>
            <a:cxnSpLocks/>
            <a:stCxn id="11" idx="3"/>
            <a:endCxn id="12" idx="2"/>
          </p:cNvCxnSpPr>
          <p:nvPr/>
        </p:nvCxnSpPr>
        <p:spPr>
          <a:xfrm flipV="1">
            <a:off x="6601174" y="2350996"/>
            <a:ext cx="317993" cy="383863"/>
          </a:xfrm>
          <a:prstGeom prst="bentConnector2">
            <a:avLst/>
          </a:prstGeom>
          <a:ln w="190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8021B47-D587-4A71-8479-6898FA6D0D56}"/>
              </a:ext>
            </a:extLst>
          </p:cNvPr>
          <p:cNvSpPr/>
          <p:nvPr/>
        </p:nvSpPr>
        <p:spPr>
          <a:xfrm>
            <a:off x="3501873" y="2673701"/>
            <a:ext cx="1066200" cy="201648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상인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F733CD3-DCA6-4324-A519-67CC7FAA0023}"/>
              </a:ext>
            </a:extLst>
          </p:cNvPr>
          <p:cNvSpPr/>
          <p:nvPr/>
        </p:nvSpPr>
        <p:spPr>
          <a:xfrm>
            <a:off x="5698437" y="2674956"/>
            <a:ext cx="597306" cy="147194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보유 코인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0E35F1D-94F1-4DA7-A72D-620FCB7056A2}"/>
              </a:ext>
            </a:extLst>
          </p:cNvPr>
          <p:cNvSpPr/>
          <p:nvPr/>
        </p:nvSpPr>
        <p:spPr>
          <a:xfrm>
            <a:off x="1532593" y="2939350"/>
            <a:ext cx="508950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상점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8599A0A-909D-40E1-89BD-3767E63CFA9E}"/>
              </a:ext>
            </a:extLst>
          </p:cNvPr>
          <p:cNvSpPr/>
          <p:nvPr/>
        </p:nvSpPr>
        <p:spPr>
          <a:xfrm>
            <a:off x="2122992" y="2939350"/>
            <a:ext cx="534902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강화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3FA9C9E-9E1A-4F85-8DF3-F99E7842FA3F}"/>
              </a:ext>
            </a:extLst>
          </p:cNvPr>
          <p:cNvSpPr/>
          <p:nvPr/>
        </p:nvSpPr>
        <p:spPr>
          <a:xfrm>
            <a:off x="2739343" y="2939350"/>
            <a:ext cx="534902" cy="180500"/>
          </a:xfrm>
          <a:prstGeom prst="rect">
            <a:avLst/>
          </a:prstGeom>
          <a:solidFill>
            <a:srgbClr val="DBDBDB"/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특성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7C51EED-DB4B-42E8-AEC0-AD35FD5EEDC6}"/>
              </a:ext>
            </a:extLst>
          </p:cNvPr>
          <p:cNvSpPr/>
          <p:nvPr/>
        </p:nvSpPr>
        <p:spPr>
          <a:xfrm>
            <a:off x="3357478" y="2939350"/>
            <a:ext cx="534902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합성</a:t>
            </a:r>
          </a:p>
        </p:txBody>
      </p:sp>
      <p:sp>
        <p:nvSpPr>
          <p:cNvPr id="20" name="모서리가 둥근 직사각형 20">
            <a:extLst>
              <a:ext uri="{FF2B5EF4-FFF2-40B4-BE49-F238E27FC236}">
                <a16:creationId xmlns:a16="http://schemas.microsoft.com/office/drawing/2014/main" id="{3941BAB3-7BD3-4842-807E-E458B678939E}"/>
              </a:ext>
            </a:extLst>
          </p:cNvPr>
          <p:cNvSpPr/>
          <p:nvPr/>
        </p:nvSpPr>
        <p:spPr>
          <a:xfrm>
            <a:off x="1416032" y="3119850"/>
            <a:ext cx="2857500" cy="1938813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CAF3458-E211-4A48-96E5-D4C218D03A64}"/>
              </a:ext>
            </a:extLst>
          </p:cNvPr>
          <p:cNvSpPr/>
          <p:nvPr/>
        </p:nvSpPr>
        <p:spPr>
          <a:xfrm>
            <a:off x="4628999" y="2939277"/>
            <a:ext cx="508950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착용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E3E8D77-C8AD-4D84-A37B-47B868543D36}"/>
              </a:ext>
            </a:extLst>
          </p:cNvPr>
          <p:cNvSpPr/>
          <p:nvPr/>
        </p:nvSpPr>
        <p:spPr>
          <a:xfrm>
            <a:off x="5219398" y="2939277"/>
            <a:ext cx="534902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소비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71D1C59-4A84-404C-BDC1-6051B541438F}"/>
              </a:ext>
            </a:extLst>
          </p:cNvPr>
          <p:cNvSpPr/>
          <p:nvPr/>
        </p:nvSpPr>
        <p:spPr>
          <a:xfrm>
            <a:off x="5835749" y="2939277"/>
            <a:ext cx="534902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재료</a:t>
            </a:r>
          </a:p>
        </p:txBody>
      </p:sp>
      <p:sp>
        <p:nvSpPr>
          <p:cNvPr id="24" name="모서리가 둥근 직사각형 20">
            <a:extLst>
              <a:ext uri="{FF2B5EF4-FFF2-40B4-BE49-F238E27FC236}">
                <a16:creationId xmlns:a16="http://schemas.microsoft.com/office/drawing/2014/main" id="{55491080-57DD-4D9C-8FD5-93DFF68A8B86}"/>
              </a:ext>
            </a:extLst>
          </p:cNvPr>
          <p:cNvSpPr/>
          <p:nvPr/>
        </p:nvSpPr>
        <p:spPr>
          <a:xfrm>
            <a:off x="4342025" y="3119777"/>
            <a:ext cx="2266756" cy="1944967"/>
          </a:xfrm>
          <a:prstGeom prst="roundRect">
            <a:avLst>
              <a:gd name="adj" fmla="val 1287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9E64114-1C85-4956-9CA4-A0E0D98C6385}"/>
              </a:ext>
            </a:extLst>
          </p:cNvPr>
          <p:cNvSpPr/>
          <p:nvPr/>
        </p:nvSpPr>
        <p:spPr>
          <a:xfrm>
            <a:off x="1900224" y="3381607"/>
            <a:ext cx="517674" cy="488742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대상</a:t>
            </a:r>
            <a:br>
              <a:rPr lang="en-US" altLang="ko-KR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</a:br>
            <a:r>
              <a: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7528608-4F67-4F92-9752-3EF36E579443}"/>
              </a:ext>
            </a:extLst>
          </p:cNvPr>
          <p:cNvSpPr/>
          <p:nvPr/>
        </p:nvSpPr>
        <p:spPr>
          <a:xfrm>
            <a:off x="1613568" y="4202446"/>
            <a:ext cx="1021785" cy="2309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신규 특성 생성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E2F87F2-9F61-4C1C-B162-711F591FDE1E}"/>
              </a:ext>
            </a:extLst>
          </p:cNvPr>
          <p:cNvSpPr/>
          <p:nvPr/>
        </p:nvSpPr>
        <p:spPr>
          <a:xfrm>
            <a:off x="1613568" y="4495196"/>
            <a:ext cx="1021785" cy="2309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특성 부여</a:t>
            </a: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43572439-4142-4D41-A10F-77C7B832D59D}"/>
              </a:ext>
            </a:extLst>
          </p:cNvPr>
          <p:cNvGrpSpPr/>
          <p:nvPr/>
        </p:nvGrpSpPr>
        <p:grpSpPr>
          <a:xfrm>
            <a:off x="2976639" y="3402561"/>
            <a:ext cx="1046868" cy="1267648"/>
            <a:chOff x="3224427" y="3459928"/>
            <a:chExt cx="1046868" cy="1267648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DCC6801E-0DA1-48AC-A361-BE6ADBB39BF3}"/>
                </a:ext>
              </a:extLst>
            </p:cNvPr>
            <p:cNvSpPr/>
            <p:nvPr/>
          </p:nvSpPr>
          <p:spPr>
            <a:xfrm>
              <a:off x="3798011" y="3459928"/>
              <a:ext cx="473284" cy="4468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현재</a:t>
              </a:r>
              <a:br>
                <a:rPr lang="en-US" altLang="ko-KR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</a:br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특성</a:t>
              </a: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2863F27C-DF10-4809-ABC8-47BA54FAA3E6}"/>
                </a:ext>
              </a:extLst>
            </p:cNvPr>
            <p:cNvSpPr/>
            <p:nvPr/>
          </p:nvSpPr>
          <p:spPr>
            <a:xfrm>
              <a:off x="3228832" y="3459928"/>
              <a:ext cx="473284" cy="4468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현재</a:t>
              </a:r>
              <a:br>
                <a:rPr lang="en-US" altLang="ko-KR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</a:br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특성</a:t>
              </a:r>
            </a:p>
          </p:txBody>
        </p: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8DC12FC8-5B4D-4F9F-A609-2693BD194FD2}"/>
                </a:ext>
              </a:extLst>
            </p:cNvPr>
            <p:cNvGrpSpPr/>
            <p:nvPr/>
          </p:nvGrpSpPr>
          <p:grpSpPr>
            <a:xfrm>
              <a:off x="3224427" y="4280742"/>
              <a:ext cx="1045225" cy="446834"/>
              <a:chOff x="2042135" y="4315390"/>
              <a:chExt cx="1045225" cy="446834"/>
            </a:xfrm>
          </p:grpSpPr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8EEAA152-3FDE-437E-8222-FBD4E725DD42}"/>
                  </a:ext>
                </a:extLst>
              </p:cNvPr>
              <p:cNvSpPr/>
              <p:nvPr/>
            </p:nvSpPr>
            <p:spPr>
              <a:xfrm>
                <a:off x="2614076" y="4315390"/>
                <a:ext cx="473284" cy="44683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9050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5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  <a:t>신규</a:t>
                </a:r>
                <a:br>
                  <a:rPr lang="en-US" altLang="ko-KR" sz="5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</a:br>
                <a:r>
                  <a:rPr lang="ko-KR" altLang="en-US" sz="5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  <a:t>특성</a:t>
                </a:r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385FD6E6-4B4E-4107-8CAA-73698C910A2F}"/>
                  </a:ext>
                </a:extLst>
              </p:cNvPr>
              <p:cNvSpPr/>
              <p:nvPr/>
            </p:nvSpPr>
            <p:spPr>
              <a:xfrm>
                <a:off x="2042135" y="4315390"/>
                <a:ext cx="473284" cy="44683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9050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5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  <a:t>신규</a:t>
                </a:r>
                <a:br>
                  <a:rPr lang="en-US" altLang="ko-KR" sz="5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</a:br>
                <a:r>
                  <a:rPr lang="ko-KR" altLang="en-US" sz="5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  <a:t>특성</a:t>
                </a:r>
              </a:p>
            </p:txBody>
          </p:sp>
        </p:grpSp>
      </p:grp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2A9BFC22-3112-404C-AC3C-27276076BCB0}"/>
              </a:ext>
            </a:extLst>
          </p:cNvPr>
          <p:cNvSpPr/>
          <p:nvPr/>
        </p:nvSpPr>
        <p:spPr>
          <a:xfrm>
            <a:off x="1653696" y="3949395"/>
            <a:ext cx="891645" cy="195208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특성 생성 비용</a:t>
            </a:r>
          </a:p>
        </p:txBody>
      </p:sp>
      <p:sp>
        <p:nvSpPr>
          <p:cNvPr id="40" name="모서리가 둥근 사각형 설명선 15">
            <a:extLst>
              <a:ext uri="{FF2B5EF4-FFF2-40B4-BE49-F238E27FC236}">
                <a16:creationId xmlns:a16="http://schemas.microsoft.com/office/drawing/2014/main" id="{D99F507E-7857-406D-88F4-40244319FF6D}"/>
              </a:ext>
            </a:extLst>
          </p:cNvPr>
          <p:cNvSpPr/>
          <p:nvPr/>
        </p:nvSpPr>
        <p:spPr>
          <a:xfrm>
            <a:off x="2775626" y="3942869"/>
            <a:ext cx="685268" cy="259577"/>
          </a:xfrm>
          <a:prstGeom prst="wedgeRoundRectCallout">
            <a:avLst>
              <a:gd name="adj1" fmla="val 21980"/>
              <a:gd name="adj2" fmla="val -75360"/>
              <a:gd name="adj3" fmla="val 16667"/>
            </a:avLst>
          </a:prstGeom>
          <a:solidFill>
            <a:schemeClr val="accent3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특성 효과 설명</a:t>
            </a:r>
            <a:endParaRPr lang="ko-KR" altLang="en-US" sz="8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A53291B4-AE42-4D40-8EFE-57DA8BE7257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52" t="25297" r="22075" b="23680"/>
          <a:stretch/>
        </p:blipFill>
        <p:spPr>
          <a:xfrm>
            <a:off x="3619388" y="4333258"/>
            <a:ext cx="326822" cy="269946"/>
          </a:xfrm>
          <a:prstGeom prst="rect">
            <a:avLst/>
          </a:prstGeom>
        </p:spPr>
      </p:pic>
      <p:sp>
        <p:nvSpPr>
          <p:cNvPr id="47" name="화살표: 아래쪽 46">
            <a:extLst>
              <a:ext uri="{FF2B5EF4-FFF2-40B4-BE49-F238E27FC236}">
                <a16:creationId xmlns:a16="http://schemas.microsoft.com/office/drawing/2014/main" id="{384F83B4-85C8-44E1-B516-523DF6B04FE7}"/>
              </a:ext>
            </a:extLst>
          </p:cNvPr>
          <p:cNvSpPr/>
          <p:nvPr/>
        </p:nvSpPr>
        <p:spPr>
          <a:xfrm>
            <a:off x="2695868" y="2356157"/>
            <a:ext cx="642938" cy="519324"/>
          </a:xfrm>
          <a:prstGeom prst="downArrow">
            <a:avLst/>
          </a:prstGeom>
          <a:solidFill>
            <a:srgbClr val="FFE6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tx1"/>
                </a:solidFill>
              </a:rPr>
              <a:t>선택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159AE6F3-F1AD-4063-9EC5-4FF89DA216BE}"/>
              </a:ext>
            </a:extLst>
          </p:cNvPr>
          <p:cNvGrpSpPr/>
          <p:nvPr/>
        </p:nvGrpSpPr>
        <p:grpSpPr>
          <a:xfrm>
            <a:off x="4476156" y="3322299"/>
            <a:ext cx="2009876" cy="871654"/>
            <a:chOff x="4819549" y="3632330"/>
            <a:chExt cx="2693324" cy="1168056"/>
          </a:xfrm>
        </p:grpSpPr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31F34006-0BFD-43AE-B415-7DBF6130B495}"/>
                </a:ext>
              </a:extLst>
            </p:cNvPr>
            <p:cNvSpPr/>
            <p:nvPr/>
          </p:nvSpPr>
          <p:spPr>
            <a:xfrm>
              <a:off x="4819549" y="363233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44098466-E936-4E30-92DE-56258EE14F18}"/>
                </a:ext>
              </a:extLst>
            </p:cNvPr>
            <p:cNvSpPr/>
            <p:nvPr/>
          </p:nvSpPr>
          <p:spPr>
            <a:xfrm>
              <a:off x="5539925" y="363233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3262E16D-DFAF-430A-B81F-379E37B3EF3E}"/>
                </a:ext>
              </a:extLst>
            </p:cNvPr>
            <p:cNvSpPr/>
            <p:nvPr/>
          </p:nvSpPr>
          <p:spPr>
            <a:xfrm>
              <a:off x="6260301" y="363233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D92F4585-95CB-4E8A-AD4C-2AB1F8F9ED02}"/>
                </a:ext>
              </a:extLst>
            </p:cNvPr>
            <p:cNvSpPr/>
            <p:nvPr/>
          </p:nvSpPr>
          <p:spPr>
            <a:xfrm>
              <a:off x="6975919" y="363233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67B1BAA7-45AB-422C-A693-8C6902D0DD77}"/>
                </a:ext>
              </a:extLst>
            </p:cNvPr>
            <p:cNvSpPr/>
            <p:nvPr/>
          </p:nvSpPr>
          <p:spPr>
            <a:xfrm>
              <a:off x="4819549" y="429344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B0EAD980-D9E9-4642-81C3-1E1C14380376}"/>
                </a:ext>
              </a:extLst>
            </p:cNvPr>
            <p:cNvSpPr/>
            <p:nvPr/>
          </p:nvSpPr>
          <p:spPr>
            <a:xfrm>
              <a:off x="5539925" y="429344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999692E7-08F7-4981-B030-3180864AD539}"/>
                </a:ext>
              </a:extLst>
            </p:cNvPr>
            <p:cNvSpPr/>
            <p:nvPr/>
          </p:nvSpPr>
          <p:spPr>
            <a:xfrm>
              <a:off x="6260301" y="429344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30AF2499-D397-4FC0-B9D8-DFA329B39A22}"/>
                </a:ext>
              </a:extLst>
            </p:cNvPr>
            <p:cNvSpPr/>
            <p:nvPr/>
          </p:nvSpPr>
          <p:spPr>
            <a:xfrm>
              <a:off x="6975919" y="429344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92B6E3D8-0BCD-49D3-AD87-96B087C999A7}"/>
              </a:ext>
            </a:extLst>
          </p:cNvPr>
          <p:cNvGrpSpPr/>
          <p:nvPr/>
        </p:nvGrpSpPr>
        <p:grpSpPr>
          <a:xfrm>
            <a:off x="4498502" y="4482145"/>
            <a:ext cx="938275" cy="378305"/>
            <a:chOff x="3882471" y="6256670"/>
            <a:chExt cx="938275" cy="378305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74759302-675F-4167-B270-70CC24D4628A}"/>
                </a:ext>
              </a:extLst>
            </p:cNvPr>
            <p:cNvSpPr/>
            <p:nvPr/>
          </p:nvSpPr>
          <p:spPr>
            <a:xfrm>
              <a:off x="3882471" y="6256670"/>
              <a:ext cx="400699" cy="37830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착용</a:t>
              </a:r>
              <a:br>
                <a:rPr lang="en-US" altLang="ko-KR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</a:br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</a:t>
              </a: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B597C7BE-CD9F-471B-A9BC-4C4C46C218C4}"/>
                </a:ext>
              </a:extLst>
            </p:cNvPr>
            <p:cNvSpPr/>
            <p:nvPr/>
          </p:nvSpPr>
          <p:spPr>
            <a:xfrm>
              <a:off x="4420047" y="6256670"/>
              <a:ext cx="400699" cy="37830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착용</a:t>
              </a:r>
              <a:br>
                <a:rPr lang="en-US" altLang="ko-KR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</a:br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</a:t>
              </a:r>
            </a:p>
          </p:txBody>
        </p:sp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E10DCAAD-C93F-4F6D-A393-C585C85CBD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152" t="25297" r="22075" b="23680"/>
            <a:stretch/>
          </p:blipFill>
          <p:spPr>
            <a:xfrm>
              <a:off x="3926270" y="6301028"/>
              <a:ext cx="326822" cy="269946"/>
            </a:xfrm>
            <a:prstGeom prst="rect">
              <a:avLst/>
            </a:prstGeom>
          </p:spPr>
        </p:pic>
      </p:grp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70102C2C-468D-4BA5-8670-4BCDC900F0C9}"/>
              </a:ext>
            </a:extLst>
          </p:cNvPr>
          <p:cNvSpPr/>
          <p:nvPr/>
        </p:nvSpPr>
        <p:spPr>
          <a:xfrm>
            <a:off x="5546674" y="4441214"/>
            <a:ext cx="978782" cy="41923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설명 텍스트</a:t>
            </a:r>
            <a:endParaRPr lang="ko-KR" altLang="en-US" sz="5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graphicFrame>
        <p:nvGraphicFramePr>
          <p:cNvPr id="62" name="표 13">
            <a:extLst>
              <a:ext uri="{FF2B5EF4-FFF2-40B4-BE49-F238E27FC236}">
                <a16:creationId xmlns:a16="http://schemas.microsoft.com/office/drawing/2014/main" id="{1AF41481-70C5-4B14-A417-EA0B5910612F}"/>
              </a:ext>
            </a:extLst>
          </p:cNvPr>
          <p:cNvGraphicFramePr>
            <a:graphicFrameLocks noGrp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val="4035152174"/>
              </p:ext>
            </p:extLst>
          </p:nvPr>
        </p:nvGraphicFramePr>
        <p:xfrm>
          <a:off x="7589838" y="1928853"/>
          <a:ext cx="4153883" cy="40417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112">
                  <a:extLst>
                    <a:ext uri="{9D8B030D-6E8A-4147-A177-3AD203B41FA5}">
                      <a16:colId xmlns:a16="http://schemas.microsoft.com/office/drawing/2014/main" val="173865257"/>
                    </a:ext>
                  </a:extLst>
                </a:gridCol>
                <a:gridCol w="3761771">
                  <a:extLst>
                    <a:ext uri="{9D8B030D-6E8A-4147-A177-3AD203B41FA5}">
                      <a16:colId xmlns:a16="http://schemas.microsoft.com/office/drawing/2014/main" val="3976093468"/>
                    </a:ext>
                  </a:extLst>
                </a:gridCol>
              </a:tblGrid>
              <a:tr h="40860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NO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기능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6415343"/>
                  </a:ext>
                </a:extLst>
              </a:tr>
              <a:tr h="57715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90488" indent="-90488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인벤토리에서 아이템 터치하면 선택됨</a:t>
                      </a:r>
                      <a:endParaRPr lang="en-US" altLang="ko-KR" sz="1000" dirty="0"/>
                    </a:p>
                    <a:p>
                      <a:pPr marL="90488" indent="-90488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선택한 아이템을 터치하는 것으로 선택 해제 할 수 있음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2112074"/>
                  </a:ext>
                </a:extLst>
              </a:tr>
              <a:tr h="7887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2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90488" indent="-90488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현재 아이템에 부여된 특성 정보 출력</a:t>
                      </a:r>
                      <a:endParaRPr lang="en-US" altLang="ko-KR" sz="1000" dirty="0"/>
                    </a:p>
                    <a:p>
                      <a:pPr marL="90488" indent="-90488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현재 부여되지 않는 자리는 비활성화 </a:t>
                      </a:r>
                      <a:endParaRPr lang="en-US" altLang="ko-KR" sz="1000" dirty="0"/>
                    </a:p>
                    <a:p>
                      <a:pPr marL="90488" indent="-90488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특성 아이콘은 터치하여 유지하는 것으로 효과 설명 </a:t>
                      </a:r>
                      <a:r>
                        <a:rPr lang="ko-KR" altLang="en-US" sz="1000" dirty="0" err="1"/>
                        <a:t>툴팁</a:t>
                      </a:r>
                      <a:r>
                        <a:rPr lang="ko-KR" altLang="en-US" sz="1000" dirty="0"/>
                        <a:t> 출력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0930538"/>
                  </a:ext>
                </a:extLst>
              </a:tr>
              <a:tr h="82902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3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90488" indent="-90488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특성 부여시 필요한 기능을 버튼과 텍스트로 </a:t>
                      </a:r>
                      <a:r>
                        <a:rPr lang="ko-KR" altLang="en-US" sz="1000" dirty="0" err="1"/>
                        <a:t>출려됨</a:t>
                      </a:r>
                      <a:endParaRPr lang="en-US" altLang="ko-KR" sz="1000" dirty="0"/>
                    </a:p>
                    <a:p>
                      <a:pPr marL="90488" indent="-90488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비용의 경우 특성 생성시 점차 증가함</a:t>
                      </a:r>
                      <a:endParaRPr lang="en-US" altLang="ko-KR" sz="1000" dirty="0"/>
                    </a:p>
                    <a:p>
                      <a:pPr marL="90488" indent="-90488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신규 특성 생성 버튼을 눌러 우측에 새롭게 부여 할 특성이 생성됨</a:t>
                      </a:r>
                      <a:endParaRPr lang="en-US" altLang="ko-KR" sz="1000" dirty="0"/>
                    </a:p>
                    <a:p>
                      <a:pPr marL="90488" indent="-90488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특성 부여 버튼은 우측에 선택한 특성을 상단에 현재 특성 자리에 저장됨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878064"/>
                  </a:ext>
                </a:extLst>
              </a:tr>
              <a:tr h="82902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4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90488" indent="-90488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신규 특성 생성 버튼 누를 시 새롭게 부여할 특성이 출력됨</a:t>
                      </a:r>
                      <a:endParaRPr lang="en-US" altLang="ko-KR" sz="1000" dirty="0"/>
                    </a:p>
                    <a:p>
                      <a:pPr marL="90488" indent="-90488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아이콘을 터치해 부여할 특성을 선택할 수 있음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537362"/>
                  </a:ext>
                </a:extLst>
              </a:tr>
            </a:tbl>
          </a:graphicData>
        </a:graphic>
      </p:graphicFrame>
      <p:sp>
        <p:nvSpPr>
          <p:cNvPr id="64" name="제목 1">
            <a:extLst>
              <a:ext uri="{FF2B5EF4-FFF2-40B4-BE49-F238E27FC236}">
                <a16:creationId xmlns:a16="http://schemas.microsoft.com/office/drawing/2014/main" id="{457CC975-5978-42D1-8921-8AC38766CF26}"/>
              </a:ext>
            </a:extLst>
          </p:cNvPr>
          <p:cNvSpPr txBox="1">
            <a:spLocks/>
          </p:cNvSpPr>
          <p:nvPr/>
        </p:nvSpPr>
        <p:spPr>
          <a:xfrm>
            <a:off x="827471" y="74490"/>
            <a:ext cx="10515600" cy="474663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15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ko-KR" altLang="en-US" dirty="0">
                <a:solidFill>
                  <a:schemeClr val="bg1"/>
                </a:solidFill>
              </a:rPr>
              <a:t>세부 </a:t>
            </a:r>
            <a:r>
              <a:rPr lang="en-US" altLang="ko-KR" dirty="0">
                <a:solidFill>
                  <a:schemeClr val="bg1"/>
                </a:solidFill>
              </a:rPr>
              <a:t>UI </a:t>
            </a:r>
            <a:r>
              <a:rPr lang="ko-KR" altLang="en-US" dirty="0">
                <a:solidFill>
                  <a:schemeClr val="bg1"/>
                </a:solidFill>
              </a:rPr>
              <a:t>기획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3C4B80CE-2890-40C6-856B-5E2B0DB9F20B}"/>
              </a:ext>
            </a:extLst>
          </p:cNvPr>
          <p:cNvSpPr txBox="1"/>
          <p:nvPr/>
        </p:nvSpPr>
        <p:spPr>
          <a:xfrm>
            <a:off x="1852332" y="3356015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1</a:t>
            </a:r>
            <a:endParaRPr lang="ko-KR" altLang="en-US" sz="1200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7DB11466-5349-43F4-9DFD-21441570418E}"/>
              </a:ext>
            </a:extLst>
          </p:cNvPr>
          <p:cNvSpPr txBox="1"/>
          <p:nvPr/>
        </p:nvSpPr>
        <p:spPr>
          <a:xfrm>
            <a:off x="2854693" y="3356015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2</a:t>
            </a:r>
            <a:endParaRPr lang="ko-KR" altLang="en-US" sz="1200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9A5C2D0-45D6-462C-999B-B1C0BF909795}"/>
              </a:ext>
            </a:extLst>
          </p:cNvPr>
          <p:cNvSpPr txBox="1"/>
          <p:nvPr/>
        </p:nvSpPr>
        <p:spPr>
          <a:xfrm>
            <a:off x="2844780" y="4115209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4</a:t>
            </a:r>
            <a:endParaRPr lang="ko-KR" altLang="en-US" sz="1200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BFC81D2-287D-4558-84B9-244ECB7CEE34}"/>
              </a:ext>
            </a:extLst>
          </p:cNvPr>
          <p:cNvSpPr/>
          <p:nvPr/>
        </p:nvSpPr>
        <p:spPr>
          <a:xfrm>
            <a:off x="1554586" y="3922744"/>
            <a:ext cx="1137716" cy="873705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0E0D59CA-B296-4F10-9652-1E13AB51DE51}"/>
              </a:ext>
            </a:extLst>
          </p:cNvPr>
          <p:cNvSpPr txBox="1"/>
          <p:nvPr/>
        </p:nvSpPr>
        <p:spPr>
          <a:xfrm>
            <a:off x="1528367" y="3799634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3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2341067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3096DDF6-1432-4C55-AB78-A221DC8EB27F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ko-KR" altLang="en-US" dirty="0"/>
              <a:t>상인 팝업 화면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FB6C2EF-EA8A-48D2-9D70-7286F7E8093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 dirty="0"/>
              <a:t>전투를 종료하고 등장한 상인과 상호작용했을 때 등장하는 팝업 화면</a:t>
            </a:r>
          </a:p>
        </p:txBody>
      </p:sp>
      <p:graphicFrame>
        <p:nvGraphicFramePr>
          <p:cNvPr id="8" name="표 13">
            <a:extLst>
              <a:ext uri="{FF2B5EF4-FFF2-40B4-BE49-F238E27FC236}">
                <a16:creationId xmlns:a16="http://schemas.microsoft.com/office/drawing/2014/main" id="{0DFC8307-BD83-4DA1-B7A9-B8668DB6A388}"/>
              </a:ext>
            </a:extLst>
          </p:cNvPr>
          <p:cNvGraphicFramePr>
            <a:graphicFrameLocks noGrp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val="560008149"/>
              </p:ext>
            </p:extLst>
          </p:nvPr>
        </p:nvGraphicFramePr>
        <p:xfrm>
          <a:off x="7589837" y="1843983"/>
          <a:ext cx="4153883" cy="31411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9738">
                  <a:extLst>
                    <a:ext uri="{9D8B030D-6E8A-4147-A177-3AD203B41FA5}">
                      <a16:colId xmlns:a16="http://schemas.microsoft.com/office/drawing/2014/main" val="173865257"/>
                    </a:ext>
                  </a:extLst>
                </a:gridCol>
                <a:gridCol w="3714145">
                  <a:extLst>
                    <a:ext uri="{9D8B030D-6E8A-4147-A177-3AD203B41FA5}">
                      <a16:colId xmlns:a16="http://schemas.microsoft.com/office/drawing/2014/main" val="39760934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NO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기능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64153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강화와 동일한 방식으로 아이템을 선택해 합성진행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21120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2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합성의 두가지 기능인 신규 아이템 제작과 능력치 옮기기를 선택할 수 있도록 버튼을 두가지로 만들어 둠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09305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3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합성 시스템에 대해 쉽게 이해할 수 있도록 안내 텍스트 출력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두 아이템을 선택하게 되면 각 아이템의 하단에 해당 아이템의 능력치가 출력됨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87484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4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합성 버튼을 누르게 되면 받게 되는 결과 아이템의 성능을 출력함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물음표 선택 시 모두 물음표로 표시됨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66305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5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장비 합성 버튼과 함께 합성 시 필요한 재화를 표시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3421973"/>
                  </a:ext>
                </a:extLst>
              </a:tr>
            </a:tbl>
          </a:graphicData>
        </a:graphic>
      </p:graphicFrame>
      <p:pic>
        <p:nvPicPr>
          <p:cNvPr id="10" name="내용 개체 틀 20" descr="스크린샷이(가) 표시된 사진&#10;&#10;자동 생성된 설명">
            <a:extLst>
              <a:ext uri="{FF2B5EF4-FFF2-40B4-BE49-F238E27FC236}">
                <a16:creationId xmlns:a16="http://schemas.microsoft.com/office/drawing/2014/main" id="{B44372E0-CADA-4335-9C5C-AE39D4E002FF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9681" y="2481263"/>
            <a:ext cx="5445451" cy="3087687"/>
          </a:xfr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C86114D2-156F-4DFF-B1CA-B44B74902E8E}"/>
              </a:ext>
            </a:extLst>
          </p:cNvPr>
          <p:cNvSpPr/>
          <p:nvPr/>
        </p:nvSpPr>
        <p:spPr>
          <a:xfrm>
            <a:off x="1289680" y="2481263"/>
            <a:ext cx="5445451" cy="3087687"/>
          </a:xfrm>
          <a:prstGeom prst="rect">
            <a:avLst/>
          </a:prstGeom>
          <a:solidFill>
            <a:schemeClr val="bg2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20">
            <a:extLst>
              <a:ext uri="{FF2B5EF4-FFF2-40B4-BE49-F238E27FC236}">
                <a16:creationId xmlns:a16="http://schemas.microsoft.com/office/drawing/2014/main" id="{8D21E435-6F37-42B8-8515-FCA53072A743}"/>
              </a:ext>
            </a:extLst>
          </p:cNvPr>
          <p:cNvSpPr/>
          <p:nvPr/>
        </p:nvSpPr>
        <p:spPr>
          <a:xfrm>
            <a:off x="1289680" y="2481263"/>
            <a:ext cx="5461639" cy="3087686"/>
          </a:xfrm>
          <a:prstGeom prst="roundRect">
            <a:avLst>
              <a:gd name="adj" fmla="val 6893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967A2D1-941A-4844-9428-9F21651A1840}"/>
              </a:ext>
            </a:extLst>
          </p:cNvPr>
          <p:cNvSpPr/>
          <p:nvPr/>
        </p:nvSpPr>
        <p:spPr>
          <a:xfrm>
            <a:off x="6389447" y="2688484"/>
            <a:ext cx="211726" cy="17278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X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B207445-79AB-474A-B3FF-AC79F240F1AA}"/>
              </a:ext>
            </a:extLst>
          </p:cNvPr>
          <p:cNvSpPr/>
          <p:nvPr/>
        </p:nvSpPr>
        <p:spPr>
          <a:xfrm>
            <a:off x="6389447" y="2182736"/>
            <a:ext cx="1097032" cy="23045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전투 화면</a:t>
            </a:r>
          </a:p>
        </p:txBody>
      </p:sp>
      <p:cxnSp>
        <p:nvCxnSpPr>
          <p:cNvPr id="15" name="직선 화살표 연결선 33">
            <a:extLst>
              <a:ext uri="{FF2B5EF4-FFF2-40B4-BE49-F238E27FC236}">
                <a16:creationId xmlns:a16="http://schemas.microsoft.com/office/drawing/2014/main" id="{28094BFC-E8A8-4824-8EF0-0C978CDCBB7A}"/>
              </a:ext>
            </a:extLst>
          </p:cNvPr>
          <p:cNvCxnSpPr>
            <a:cxnSpLocks/>
            <a:stCxn id="13" idx="3"/>
            <a:endCxn id="14" idx="2"/>
          </p:cNvCxnSpPr>
          <p:nvPr/>
        </p:nvCxnSpPr>
        <p:spPr>
          <a:xfrm flipV="1">
            <a:off x="6601173" y="2413194"/>
            <a:ext cx="336790" cy="361682"/>
          </a:xfrm>
          <a:prstGeom prst="bentConnector2">
            <a:avLst/>
          </a:prstGeom>
          <a:ln w="190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0BD732C-B42F-447B-BB28-0A4904EAFFF0}"/>
              </a:ext>
            </a:extLst>
          </p:cNvPr>
          <p:cNvSpPr/>
          <p:nvPr/>
        </p:nvSpPr>
        <p:spPr>
          <a:xfrm>
            <a:off x="3501872" y="2713718"/>
            <a:ext cx="1066200" cy="201648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상인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554D037-3A91-4D9D-81CD-86441A21E87B}"/>
              </a:ext>
            </a:extLst>
          </p:cNvPr>
          <p:cNvSpPr/>
          <p:nvPr/>
        </p:nvSpPr>
        <p:spPr>
          <a:xfrm>
            <a:off x="5698436" y="2714973"/>
            <a:ext cx="597306" cy="147194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보유 코인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3C5CC17-4C8A-43F7-AC6D-D787A2822179}"/>
              </a:ext>
            </a:extLst>
          </p:cNvPr>
          <p:cNvSpPr/>
          <p:nvPr/>
        </p:nvSpPr>
        <p:spPr>
          <a:xfrm>
            <a:off x="1532592" y="2979367"/>
            <a:ext cx="508950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상점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C3FDE2C-810C-4B72-BDC4-3EF7D042A2D9}"/>
              </a:ext>
            </a:extLst>
          </p:cNvPr>
          <p:cNvSpPr/>
          <p:nvPr/>
        </p:nvSpPr>
        <p:spPr>
          <a:xfrm>
            <a:off x="2122991" y="2979367"/>
            <a:ext cx="534902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강화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6EABA2A-96DF-4ED0-866A-D64650BF6EB0}"/>
              </a:ext>
            </a:extLst>
          </p:cNvPr>
          <p:cNvSpPr/>
          <p:nvPr/>
        </p:nvSpPr>
        <p:spPr>
          <a:xfrm>
            <a:off x="2739342" y="2979367"/>
            <a:ext cx="534902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특성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5F63F6C-07FC-4E5A-82C0-F937EE3F9B5E}"/>
              </a:ext>
            </a:extLst>
          </p:cNvPr>
          <p:cNvSpPr/>
          <p:nvPr/>
        </p:nvSpPr>
        <p:spPr>
          <a:xfrm>
            <a:off x="3357477" y="2979367"/>
            <a:ext cx="534902" cy="180500"/>
          </a:xfrm>
          <a:prstGeom prst="rect">
            <a:avLst/>
          </a:prstGeom>
          <a:solidFill>
            <a:srgbClr val="DBDBDB"/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합성</a:t>
            </a:r>
          </a:p>
        </p:txBody>
      </p:sp>
      <p:sp>
        <p:nvSpPr>
          <p:cNvPr id="22" name="모서리가 둥근 직사각형 20">
            <a:extLst>
              <a:ext uri="{FF2B5EF4-FFF2-40B4-BE49-F238E27FC236}">
                <a16:creationId xmlns:a16="http://schemas.microsoft.com/office/drawing/2014/main" id="{80314BE6-AEFC-439A-9CC8-53273614B931}"/>
              </a:ext>
            </a:extLst>
          </p:cNvPr>
          <p:cNvSpPr/>
          <p:nvPr/>
        </p:nvSpPr>
        <p:spPr>
          <a:xfrm>
            <a:off x="1416031" y="3159867"/>
            <a:ext cx="2857500" cy="1938813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CD5C067-2DC8-446B-8702-55602D592059}"/>
              </a:ext>
            </a:extLst>
          </p:cNvPr>
          <p:cNvSpPr/>
          <p:nvPr/>
        </p:nvSpPr>
        <p:spPr>
          <a:xfrm>
            <a:off x="4628998" y="2979294"/>
            <a:ext cx="508950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착용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61C715C-5F56-47AB-B16E-9249B1FB9E3C}"/>
              </a:ext>
            </a:extLst>
          </p:cNvPr>
          <p:cNvSpPr/>
          <p:nvPr/>
        </p:nvSpPr>
        <p:spPr>
          <a:xfrm>
            <a:off x="5219397" y="2979294"/>
            <a:ext cx="534902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소비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A50586E-17EC-40CD-BB08-6EF3138E42BF}"/>
              </a:ext>
            </a:extLst>
          </p:cNvPr>
          <p:cNvSpPr/>
          <p:nvPr/>
        </p:nvSpPr>
        <p:spPr>
          <a:xfrm>
            <a:off x="5835748" y="2979294"/>
            <a:ext cx="534902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재료</a:t>
            </a:r>
          </a:p>
        </p:txBody>
      </p:sp>
      <p:sp>
        <p:nvSpPr>
          <p:cNvPr id="26" name="모서리가 둥근 직사각형 20">
            <a:extLst>
              <a:ext uri="{FF2B5EF4-FFF2-40B4-BE49-F238E27FC236}">
                <a16:creationId xmlns:a16="http://schemas.microsoft.com/office/drawing/2014/main" id="{FAC67C3E-1488-4400-8BE9-38D84EF7D425}"/>
              </a:ext>
            </a:extLst>
          </p:cNvPr>
          <p:cNvSpPr/>
          <p:nvPr/>
        </p:nvSpPr>
        <p:spPr>
          <a:xfrm>
            <a:off x="4342024" y="3159794"/>
            <a:ext cx="2266756" cy="1944967"/>
          </a:xfrm>
          <a:prstGeom prst="roundRect">
            <a:avLst>
              <a:gd name="adj" fmla="val 1287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D117111E-139F-4DE2-93A5-1EFA333F2833}"/>
              </a:ext>
            </a:extLst>
          </p:cNvPr>
          <p:cNvGrpSpPr/>
          <p:nvPr/>
        </p:nvGrpSpPr>
        <p:grpSpPr>
          <a:xfrm>
            <a:off x="4476155" y="3362316"/>
            <a:ext cx="2009876" cy="871654"/>
            <a:chOff x="4819549" y="3632330"/>
            <a:chExt cx="2693324" cy="1168056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59895416-CD79-4203-898C-B1CDF9EF53DA}"/>
                </a:ext>
              </a:extLst>
            </p:cNvPr>
            <p:cNvSpPr/>
            <p:nvPr/>
          </p:nvSpPr>
          <p:spPr>
            <a:xfrm>
              <a:off x="4819549" y="363233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9630742-F927-4928-8910-FF61B5B08EDD}"/>
                </a:ext>
              </a:extLst>
            </p:cNvPr>
            <p:cNvSpPr/>
            <p:nvPr/>
          </p:nvSpPr>
          <p:spPr>
            <a:xfrm>
              <a:off x="5539925" y="363233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054D100D-DF1A-4655-A159-288B5791CA14}"/>
                </a:ext>
              </a:extLst>
            </p:cNvPr>
            <p:cNvSpPr/>
            <p:nvPr/>
          </p:nvSpPr>
          <p:spPr>
            <a:xfrm>
              <a:off x="6260301" y="363233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84BD9E57-CCE7-4914-B6AC-8FA1B31B85D5}"/>
                </a:ext>
              </a:extLst>
            </p:cNvPr>
            <p:cNvSpPr/>
            <p:nvPr/>
          </p:nvSpPr>
          <p:spPr>
            <a:xfrm>
              <a:off x="6975919" y="363233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669F93CF-EACB-4E8C-91F8-5BAA7DCDEF84}"/>
                </a:ext>
              </a:extLst>
            </p:cNvPr>
            <p:cNvSpPr/>
            <p:nvPr/>
          </p:nvSpPr>
          <p:spPr>
            <a:xfrm>
              <a:off x="4819549" y="429344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89920703-32C4-463F-B16A-ABFB46FF534B}"/>
                </a:ext>
              </a:extLst>
            </p:cNvPr>
            <p:cNvSpPr/>
            <p:nvPr/>
          </p:nvSpPr>
          <p:spPr>
            <a:xfrm>
              <a:off x="5539925" y="429344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87CD873E-96FD-4BEC-BE22-43F283E9D007}"/>
                </a:ext>
              </a:extLst>
            </p:cNvPr>
            <p:cNvSpPr/>
            <p:nvPr/>
          </p:nvSpPr>
          <p:spPr>
            <a:xfrm>
              <a:off x="6260301" y="429344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84D42948-5876-4108-9D60-AAA1AB8C7DC1}"/>
                </a:ext>
              </a:extLst>
            </p:cNvPr>
            <p:cNvSpPr/>
            <p:nvPr/>
          </p:nvSpPr>
          <p:spPr>
            <a:xfrm>
              <a:off x="6975919" y="429344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BD16B8B4-EE6C-49D6-A6A9-0CF2B992511E}"/>
              </a:ext>
            </a:extLst>
          </p:cNvPr>
          <p:cNvGrpSpPr/>
          <p:nvPr/>
        </p:nvGrpSpPr>
        <p:grpSpPr>
          <a:xfrm>
            <a:off x="4498501" y="4522162"/>
            <a:ext cx="938275" cy="378305"/>
            <a:chOff x="3882471" y="6256670"/>
            <a:chExt cx="938275" cy="378305"/>
          </a:xfrm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E97105B2-6426-40CD-9621-2B5A52CF8FD9}"/>
                </a:ext>
              </a:extLst>
            </p:cNvPr>
            <p:cNvSpPr/>
            <p:nvPr/>
          </p:nvSpPr>
          <p:spPr>
            <a:xfrm>
              <a:off x="3882471" y="6256670"/>
              <a:ext cx="400699" cy="37830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착용</a:t>
              </a:r>
              <a:br>
                <a:rPr lang="en-US" altLang="ko-KR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</a:br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</a:t>
              </a: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5D32CDD1-7EA8-4554-BB33-01526F6DBA4B}"/>
                </a:ext>
              </a:extLst>
            </p:cNvPr>
            <p:cNvSpPr/>
            <p:nvPr/>
          </p:nvSpPr>
          <p:spPr>
            <a:xfrm>
              <a:off x="4420047" y="6256670"/>
              <a:ext cx="400699" cy="37830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착용</a:t>
              </a:r>
              <a:br>
                <a:rPr lang="en-US" altLang="ko-KR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</a:br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</a:t>
              </a:r>
            </a:p>
          </p:txBody>
        </p:sp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879BA48F-D57D-4473-A12C-53E91B4E8D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152" t="25297" r="22075" b="23680"/>
            <a:stretch/>
          </p:blipFill>
          <p:spPr>
            <a:xfrm>
              <a:off x="3926270" y="6301028"/>
              <a:ext cx="326822" cy="269946"/>
            </a:xfrm>
            <a:prstGeom prst="rect">
              <a:avLst/>
            </a:prstGeom>
          </p:spPr>
        </p:pic>
      </p:grp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B122A7C-7C1B-45ED-881C-D6F5A8E2966D}"/>
              </a:ext>
            </a:extLst>
          </p:cNvPr>
          <p:cNvSpPr/>
          <p:nvPr/>
        </p:nvSpPr>
        <p:spPr>
          <a:xfrm>
            <a:off x="5546673" y="4481231"/>
            <a:ext cx="978782" cy="41923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설명 텍스트</a:t>
            </a:r>
            <a:endParaRPr lang="ko-KR" altLang="en-US" sz="5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63784607-7001-46DC-AC88-F64E8A9413AC}"/>
              </a:ext>
            </a:extLst>
          </p:cNvPr>
          <p:cNvSpPr/>
          <p:nvPr/>
        </p:nvSpPr>
        <p:spPr>
          <a:xfrm>
            <a:off x="1645146" y="3416333"/>
            <a:ext cx="430610" cy="406544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기준 아이템</a:t>
            </a:r>
            <a:endParaRPr lang="en-US" altLang="ko-KR" sz="5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ED087243-75D7-43BB-B61E-08DD99C6AD30}"/>
              </a:ext>
            </a:extLst>
          </p:cNvPr>
          <p:cNvSpPr/>
          <p:nvPr/>
        </p:nvSpPr>
        <p:spPr>
          <a:xfrm>
            <a:off x="2387357" y="3416333"/>
            <a:ext cx="430609" cy="406544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재료</a:t>
            </a:r>
            <a:br>
              <a:rPr lang="en-US" altLang="ko-KR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</a:br>
            <a:r>
              <a: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1FF96767-3F69-4E79-B7EF-2E3146245566}"/>
              </a:ext>
            </a:extLst>
          </p:cNvPr>
          <p:cNvSpPr/>
          <p:nvPr/>
        </p:nvSpPr>
        <p:spPr>
          <a:xfrm>
            <a:off x="3050841" y="3381871"/>
            <a:ext cx="1129795" cy="156559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8BFAA486-B7D5-4EA2-8889-64D2039D2509}"/>
              </a:ext>
            </a:extLst>
          </p:cNvPr>
          <p:cNvSpPr/>
          <p:nvPr/>
        </p:nvSpPr>
        <p:spPr>
          <a:xfrm>
            <a:off x="3122294" y="4666581"/>
            <a:ext cx="995544" cy="22497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버튼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56394AE5-A976-4768-98F8-09DFCE2E399A}"/>
              </a:ext>
            </a:extLst>
          </p:cNvPr>
          <p:cNvSpPr/>
          <p:nvPr/>
        </p:nvSpPr>
        <p:spPr>
          <a:xfrm>
            <a:off x="3169915" y="4698750"/>
            <a:ext cx="907766" cy="1726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장비합성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88EBDB43-2262-4783-8C40-468A3B1542C6}"/>
              </a:ext>
            </a:extLst>
          </p:cNvPr>
          <p:cNvSpPr/>
          <p:nvPr/>
        </p:nvSpPr>
        <p:spPr>
          <a:xfrm>
            <a:off x="3665897" y="3445227"/>
            <a:ext cx="437136" cy="41270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 이미지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D51DC5F0-8FDF-46D9-A3F1-9B0DF64D2691}"/>
              </a:ext>
            </a:extLst>
          </p:cNvPr>
          <p:cNvSpPr/>
          <p:nvPr/>
        </p:nvSpPr>
        <p:spPr>
          <a:xfrm>
            <a:off x="3125118" y="3445227"/>
            <a:ext cx="437136" cy="41270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기준 아이템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D0B10407-CF4A-4FC3-9A98-23E6DD475BFA}"/>
              </a:ext>
            </a:extLst>
          </p:cNvPr>
          <p:cNvSpPr/>
          <p:nvPr/>
        </p:nvSpPr>
        <p:spPr>
          <a:xfrm>
            <a:off x="1550836" y="3980366"/>
            <a:ext cx="1353178" cy="967102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안내 텍스트</a:t>
            </a:r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1AA5016C-ABF6-4D83-AC81-1061A182569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8587" y="3452823"/>
            <a:ext cx="411756" cy="411756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52" name="직사각형 51">
            <a:extLst>
              <a:ext uri="{FF2B5EF4-FFF2-40B4-BE49-F238E27FC236}">
                <a16:creationId xmlns:a16="http://schemas.microsoft.com/office/drawing/2014/main" id="{0A1D8975-3F6E-4A80-8E77-A54FDF2133D1}"/>
              </a:ext>
            </a:extLst>
          </p:cNvPr>
          <p:cNvSpPr/>
          <p:nvPr/>
        </p:nvSpPr>
        <p:spPr>
          <a:xfrm>
            <a:off x="3169915" y="4489443"/>
            <a:ext cx="891645" cy="153612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합성 비용</a:t>
            </a:r>
          </a:p>
        </p:txBody>
      </p:sp>
      <p:pic>
        <p:nvPicPr>
          <p:cNvPr id="53" name="그림 52">
            <a:extLst>
              <a:ext uri="{FF2B5EF4-FFF2-40B4-BE49-F238E27FC236}">
                <a16:creationId xmlns:a16="http://schemas.microsoft.com/office/drawing/2014/main" id="{4DF87048-EAF6-4D8C-B1EB-1CA59EA926B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52" t="25297" r="22075" b="23680"/>
          <a:stretch/>
        </p:blipFill>
        <p:spPr>
          <a:xfrm>
            <a:off x="3192020" y="3506364"/>
            <a:ext cx="326822" cy="269946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08A274A4-5DF0-4C89-9055-77444BEEEE3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52" t="25297" r="22075" b="23680"/>
          <a:stretch/>
        </p:blipFill>
        <p:spPr>
          <a:xfrm>
            <a:off x="4528332" y="3452823"/>
            <a:ext cx="326822" cy="269946"/>
          </a:xfrm>
          <a:prstGeom prst="rect">
            <a:avLst/>
          </a:prstGeom>
        </p:spPr>
      </p:pic>
      <p:grpSp>
        <p:nvGrpSpPr>
          <p:cNvPr id="66" name="그룹 65">
            <a:extLst>
              <a:ext uri="{FF2B5EF4-FFF2-40B4-BE49-F238E27FC236}">
                <a16:creationId xmlns:a16="http://schemas.microsoft.com/office/drawing/2014/main" id="{2D573370-B3F0-4060-942A-03225EF66746}"/>
              </a:ext>
            </a:extLst>
          </p:cNvPr>
          <p:cNvGrpSpPr/>
          <p:nvPr/>
        </p:nvGrpSpPr>
        <p:grpSpPr>
          <a:xfrm>
            <a:off x="437977" y="4985139"/>
            <a:ext cx="1359926" cy="967102"/>
            <a:chOff x="248212" y="5597131"/>
            <a:chExt cx="1359926" cy="967102"/>
          </a:xfrm>
        </p:grpSpPr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A3D24C94-D0A1-4F6F-B5E3-825629620CEE}"/>
                </a:ext>
              </a:extLst>
            </p:cNvPr>
            <p:cNvSpPr/>
            <p:nvPr/>
          </p:nvSpPr>
          <p:spPr>
            <a:xfrm>
              <a:off x="248212" y="5597131"/>
              <a:ext cx="621539" cy="96710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</a:t>
              </a:r>
              <a:br>
                <a:rPr lang="en-US" altLang="ko-KR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</a:br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능력치</a:t>
              </a: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C35982E8-3225-4E72-A322-50F4AD6A41AF}"/>
                </a:ext>
              </a:extLst>
            </p:cNvPr>
            <p:cNvSpPr/>
            <p:nvPr/>
          </p:nvSpPr>
          <p:spPr>
            <a:xfrm>
              <a:off x="986599" y="5597131"/>
              <a:ext cx="621539" cy="96710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</a:t>
              </a:r>
              <a:br>
                <a:rPr lang="en-US" altLang="ko-KR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</a:br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능력치</a:t>
              </a:r>
            </a:p>
          </p:txBody>
        </p:sp>
      </p:grpSp>
      <p:cxnSp>
        <p:nvCxnSpPr>
          <p:cNvPr id="59" name="직선 화살표 연결선 87">
            <a:extLst>
              <a:ext uri="{FF2B5EF4-FFF2-40B4-BE49-F238E27FC236}">
                <a16:creationId xmlns:a16="http://schemas.microsoft.com/office/drawing/2014/main" id="{D5CC092C-C1C6-4B21-8422-872B1AAFFC7C}"/>
              </a:ext>
            </a:extLst>
          </p:cNvPr>
          <p:cNvCxnSpPr>
            <a:cxnSpLocks/>
            <a:stCxn id="49" idx="2"/>
            <a:endCxn id="58" idx="3"/>
          </p:cNvCxnSpPr>
          <p:nvPr/>
        </p:nvCxnSpPr>
        <p:spPr>
          <a:xfrm rot="5400000">
            <a:off x="1752053" y="4993318"/>
            <a:ext cx="521222" cy="429522"/>
          </a:xfrm>
          <a:prstGeom prst="bentConnector2">
            <a:avLst/>
          </a:prstGeom>
          <a:ln w="19050">
            <a:solidFill>
              <a:schemeClr val="accent6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화살표: 아래쪽 60">
            <a:extLst>
              <a:ext uri="{FF2B5EF4-FFF2-40B4-BE49-F238E27FC236}">
                <a16:creationId xmlns:a16="http://schemas.microsoft.com/office/drawing/2014/main" id="{CD80C06E-6CB1-4119-9EED-5742C1031993}"/>
              </a:ext>
            </a:extLst>
          </p:cNvPr>
          <p:cNvSpPr/>
          <p:nvPr/>
        </p:nvSpPr>
        <p:spPr>
          <a:xfrm>
            <a:off x="3294268" y="2408368"/>
            <a:ext cx="642938" cy="519324"/>
          </a:xfrm>
          <a:prstGeom prst="downArrow">
            <a:avLst/>
          </a:prstGeom>
          <a:solidFill>
            <a:srgbClr val="FFE6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tx1"/>
                </a:solidFill>
              </a:rPr>
              <a:t>선택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2" name="제목 1">
            <a:extLst>
              <a:ext uri="{FF2B5EF4-FFF2-40B4-BE49-F238E27FC236}">
                <a16:creationId xmlns:a16="http://schemas.microsoft.com/office/drawing/2014/main" id="{909555C0-6640-42F1-AC66-4149496F76C8}"/>
              </a:ext>
            </a:extLst>
          </p:cNvPr>
          <p:cNvSpPr txBox="1">
            <a:spLocks/>
          </p:cNvSpPr>
          <p:nvPr/>
        </p:nvSpPr>
        <p:spPr>
          <a:xfrm>
            <a:off x="827471" y="74490"/>
            <a:ext cx="10515600" cy="474663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15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ko-KR" altLang="en-US" dirty="0">
                <a:solidFill>
                  <a:schemeClr val="bg1"/>
                </a:solidFill>
              </a:rPr>
              <a:t>세부 </a:t>
            </a:r>
            <a:r>
              <a:rPr lang="en-US" altLang="ko-KR" dirty="0">
                <a:solidFill>
                  <a:schemeClr val="bg1"/>
                </a:solidFill>
              </a:rPr>
              <a:t>UI </a:t>
            </a:r>
            <a:r>
              <a:rPr lang="ko-KR" altLang="en-US" dirty="0">
                <a:solidFill>
                  <a:schemeClr val="bg1"/>
                </a:solidFill>
              </a:rPr>
              <a:t>기획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C5261CC6-670B-4CB2-BA3B-17367DE36F53}"/>
              </a:ext>
            </a:extLst>
          </p:cNvPr>
          <p:cNvSpPr txBox="1"/>
          <p:nvPr/>
        </p:nvSpPr>
        <p:spPr>
          <a:xfrm>
            <a:off x="1540618" y="3286700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1</a:t>
            </a:r>
            <a:endParaRPr lang="ko-KR" altLang="en-US" sz="1200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DDBC293F-7909-4BCE-9835-C92B7C3F0432}"/>
              </a:ext>
            </a:extLst>
          </p:cNvPr>
          <p:cNvSpPr txBox="1"/>
          <p:nvPr/>
        </p:nvSpPr>
        <p:spPr>
          <a:xfrm>
            <a:off x="3027058" y="3286700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2</a:t>
            </a:r>
            <a:endParaRPr lang="ko-KR" altLang="en-US" sz="1200" dirty="0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2F507657-0C61-4360-9737-20C4D701B59F}"/>
              </a:ext>
            </a:extLst>
          </p:cNvPr>
          <p:cNvSpPr/>
          <p:nvPr/>
        </p:nvSpPr>
        <p:spPr>
          <a:xfrm>
            <a:off x="3099104" y="3911485"/>
            <a:ext cx="1039510" cy="556171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합성 결과 텍스트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C5639D89-2E72-4DDA-BED4-09C2AD8E2EDD}"/>
              </a:ext>
            </a:extLst>
          </p:cNvPr>
          <p:cNvSpPr txBox="1"/>
          <p:nvPr/>
        </p:nvSpPr>
        <p:spPr>
          <a:xfrm>
            <a:off x="1608138" y="4027811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3</a:t>
            </a:r>
            <a:endParaRPr lang="ko-KR" altLang="en-US" sz="1200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E2DE702A-4405-418E-BB2D-30B772C3259F}"/>
              </a:ext>
            </a:extLst>
          </p:cNvPr>
          <p:cNvSpPr txBox="1"/>
          <p:nvPr/>
        </p:nvSpPr>
        <p:spPr>
          <a:xfrm>
            <a:off x="3136889" y="3943349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4</a:t>
            </a:r>
            <a:endParaRPr lang="ko-KR" altLang="en-US" sz="1200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FF6605C-7CD9-4D70-BF84-626067E49137}"/>
              </a:ext>
            </a:extLst>
          </p:cNvPr>
          <p:cNvSpPr txBox="1"/>
          <p:nvPr/>
        </p:nvSpPr>
        <p:spPr>
          <a:xfrm>
            <a:off x="3098695" y="4506204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5</a:t>
            </a:r>
            <a:endParaRPr lang="ko-KR" altLang="en-US" sz="1200" dirty="0"/>
          </a:p>
        </p:txBody>
      </p:sp>
      <p:graphicFrame>
        <p:nvGraphicFramePr>
          <p:cNvPr id="70" name="내용 개체 틀 22">
            <a:extLst>
              <a:ext uri="{FF2B5EF4-FFF2-40B4-BE49-F238E27FC236}">
                <a16:creationId xmlns:a16="http://schemas.microsoft.com/office/drawing/2014/main" id="{07047ED4-FF97-4BB3-8568-F16AB9DB43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16438288"/>
              </p:ext>
            </p:extLst>
          </p:nvPr>
        </p:nvGraphicFramePr>
        <p:xfrm>
          <a:off x="7589838" y="4998657"/>
          <a:ext cx="4153883" cy="13518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53883">
                  <a:extLst>
                    <a:ext uri="{9D8B030D-6E8A-4147-A177-3AD203B41FA5}">
                      <a16:colId xmlns:a16="http://schemas.microsoft.com/office/drawing/2014/main" val="37923847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기획의도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46300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능력치를 옮기는 기능은 재료 아이템의 특성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강화 수치를 대상 아이템으로 옮기는 것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강화와 기능이 유사한 듯 보이지만 전혀 다른 기능임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합성이라는 단어가 오히려 더 효과적으로 인지 할 수 있을 것이라 판단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73193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469622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내용 개체 틀 7" descr="개체, 시계이(가) 표시된 사진&#10;&#10;자동 생성된 설명">
            <a:extLst>
              <a:ext uri="{FF2B5EF4-FFF2-40B4-BE49-F238E27FC236}">
                <a16:creationId xmlns:a16="http://schemas.microsoft.com/office/drawing/2014/main" id="{CF26BFDC-0607-481A-82B9-295E79508EE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510"/>
          <a:stretch/>
        </p:blipFill>
        <p:spPr>
          <a:xfrm>
            <a:off x="459858" y="951350"/>
            <a:ext cx="2521567" cy="1152396"/>
          </a:xfrm>
        </p:spPr>
      </p:pic>
      <p:pic>
        <p:nvPicPr>
          <p:cNvPr id="12" name="내용 개체 틀 11" descr="시계이(가) 표시된 사진&#10;&#10;자동 생성된 설명">
            <a:extLst>
              <a:ext uri="{FF2B5EF4-FFF2-40B4-BE49-F238E27FC236}">
                <a16:creationId xmlns:a16="http://schemas.microsoft.com/office/drawing/2014/main" id="{C39780AE-FC8B-45F8-8919-E137C4D48625}"/>
              </a:ext>
            </a:extLst>
          </p:cNvPr>
          <p:cNvPicPr>
            <a:picLocks noGrp="1" noChangeAspect="1"/>
          </p:cNvPicPr>
          <p:nvPr>
            <p:ph sz="half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170" y="2215749"/>
            <a:ext cx="4496812" cy="1750808"/>
          </a:xfr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B4B25A1A-881C-411C-8033-741F3AAF3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9038" y="76836"/>
            <a:ext cx="10515600" cy="474663"/>
          </a:xfrm>
        </p:spPr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</a:rPr>
              <a:t>세부 </a:t>
            </a:r>
            <a:r>
              <a:rPr lang="en-US" altLang="ko-KR" dirty="0">
                <a:solidFill>
                  <a:schemeClr val="bg1"/>
                </a:solidFill>
              </a:rPr>
              <a:t>UI </a:t>
            </a:r>
            <a:r>
              <a:rPr lang="ko-KR" altLang="en-US" dirty="0">
                <a:solidFill>
                  <a:schemeClr val="bg1"/>
                </a:solidFill>
              </a:rPr>
              <a:t>설정</a:t>
            </a:r>
            <a:r>
              <a:rPr lang="en-US" altLang="ko-KR" sz="1400" dirty="0">
                <a:solidFill>
                  <a:schemeClr val="bg1"/>
                </a:solidFill>
              </a:rPr>
              <a:t>(</a:t>
            </a:r>
            <a:r>
              <a:rPr lang="ko-KR" altLang="en-US" sz="1400" dirty="0">
                <a:solidFill>
                  <a:schemeClr val="bg1"/>
                </a:solidFill>
              </a:rPr>
              <a:t>사운드</a:t>
            </a:r>
            <a:r>
              <a:rPr lang="en-US" altLang="ko-KR" sz="1400" dirty="0">
                <a:solidFill>
                  <a:schemeClr val="bg1"/>
                </a:solidFill>
              </a:rPr>
              <a:t>, </a:t>
            </a:r>
            <a:r>
              <a:rPr lang="ko-KR" altLang="en-US" sz="1400" dirty="0">
                <a:solidFill>
                  <a:schemeClr val="bg1"/>
                </a:solidFill>
              </a:rPr>
              <a:t>진동</a:t>
            </a:r>
            <a:r>
              <a:rPr lang="en-US" altLang="ko-KR" sz="1400" dirty="0">
                <a:solidFill>
                  <a:schemeClr val="bg1"/>
                </a:solidFill>
              </a:rPr>
              <a:t>)</a:t>
            </a:r>
            <a:endParaRPr lang="ko-KR" altLang="en-US" dirty="0"/>
          </a:p>
        </p:txBody>
      </p:sp>
      <p:graphicFrame>
        <p:nvGraphicFramePr>
          <p:cNvPr id="13" name="표 56">
            <a:extLst>
              <a:ext uri="{FF2B5EF4-FFF2-40B4-BE49-F238E27FC236}">
                <a16:creationId xmlns:a16="http://schemas.microsoft.com/office/drawing/2014/main" id="{54EE52CC-1F71-4E52-B0E8-FF570FB777B9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452463588"/>
              </p:ext>
            </p:extLst>
          </p:nvPr>
        </p:nvGraphicFramePr>
        <p:xfrm>
          <a:off x="5511800" y="895256"/>
          <a:ext cx="6286499" cy="50212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5025">
                  <a:extLst>
                    <a:ext uri="{9D8B030D-6E8A-4147-A177-3AD203B41FA5}">
                      <a16:colId xmlns:a16="http://schemas.microsoft.com/office/drawing/2014/main" val="1643312764"/>
                    </a:ext>
                  </a:extLst>
                </a:gridCol>
                <a:gridCol w="2867638">
                  <a:extLst>
                    <a:ext uri="{9D8B030D-6E8A-4147-A177-3AD203B41FA5}">
                      <a16:colId xmlns:a16="http://schemas.microsoft.com/office/drawing/2014/main" val="3925580083"/>
                    </a:ext>
                  </a:extLst>
                </a:gridCol>
                <a:gridCol w="2983836">
                  <a:extLst>
                    <a:ext uri="{9D8B030D-6E8A-4147-A177-3AD203B41FA5}">
                      <a16:colId xmlns:a16="http://schemas.microsoft.com/office/drawing/2014/main" val="2128431468"/>
                    </a:ext>
                  </a:extLst>
                </a:gridCol>
              </a:tblGrid>
              <a:tr h="17923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NO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기능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의도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2731794"/>
                  </a:ext>
                </a:extLst>
              </a:tr>
              <a:tr h="9580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8900" indent="-8890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게임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내 시간의 흐름에 따라 점차 체력이 감소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marL="88900" indent="-8890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캐릭터 체력이 점차 감소하면서 함께 숨소리가 커짐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점점 더 거칠어 짐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8900" indent="-8890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게임내 시스템상 시간이 지체되면 위험하다는 것을 소리로 판단할 수 있도록 하기 위한 방식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marL="88900" indent="-8890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보다 게임에 몰입감을 올리는 것을 목표로 함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6365787"/>
                  </a:ext>
                </a:extLst>
              </a:tr>
              <a:tr h="98107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8900" indent="-8890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체력 값이 일정 이하로 내려가게 되면 전자 알람 소리가 출력됨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8900" indent="-8890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일정 체력 이하로 내력가게 되면 위험하다는 것을 유저가 인지해야 함으로 소리로 알려줌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marL="88900" indent="-8890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게임내 컨셉과 잘 맞아 떨어진다고 생각했음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0377624"/>
                  </a:ext>
                </a:extLst>
              </a:tr>
              <a:tr h="137235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8900" indent="-8890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몬스터에게 피격을 받게 되면 피격음과 함께 기기의 진동을 울리는 방식을 사용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marL="88900" indent="-8890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동일하게 유저가 몬스터 타격 시 진동으로 알려줌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marL="88900" indent="-8890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설정으로 진동 크기 값을 조절 할 수 있음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8900" indent="-8890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전투시 타격감을 유저에게 전달하기 위해 진동을 사용함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marL="88900" indent="-8890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진동이 불편하다고 느끼는 유저가 있을 것이라 생각해 설정으로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ON/OFF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또는 크기 조절이 가능하도록 함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2046406"/>
                  </a:ext>
                </a:extLst>
              </a:tr>
              <a:tr h="137235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8900" indent="-8890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스킬 효과 또는 시스템 효과가 발동되었을 때 아날로그 시계소리를 출력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</a:rPr>
                        <a:t>틱톡틱톡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marL="88900" indent="-8890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효과가 사라질 때도 동일하게 출력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8900" indent="-8890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컨셉이 시간과 매우 밀접한 관계가 있음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marL="88900" indent="-8890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세계관에 유저가 몰입할 수 있도록 환경음을 출력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marL="88900" indent="-8890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시간을 직접 조작한다는 느낌을 유저가 받을 수 있도록 하기 위해 소리를 사용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1664525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D60C0D68-EF1D-48F0-ABCA-B13C63ED508C}"/>
              </a:ext>
            </a:extLst>
          </p:cNvPr>
          <p:cNvSpPr txBox="1"/>
          <p:nvPr/>
        </p:nvSpPr>
        <p:spPr>
          <a:xfrm>
            <a:off x="473295" y="1147876"/>
            <a:ext cx="249078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1</a:t>
            </a:r>
            <a:endParaRPr lang="ko-KR" altLang="en-US" sz="12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030C423-98F2-409F-8847-E13D8D19A334}"/>
              </a:ext>
            </a:extLst>
          </p:cNvPr>
          <p:cNvSpPr txBox="1"/>
          <p:nvPr/>
        </p:nvSpPr>
        <p:spPr>
          <a:xfrm>
            <a:off x="787620" y="2475252"/>
            <a:ext cx="249078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3</a:t>
            </a:r>
            <a:endParaRPr lang="ko-KR" altLang="en-US" sz="1200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D42C789-7D9B-4684-9379-7EAC17D79BA1}"/>
              </a:ext>
            </a:extLst>
          </p:cNvPr>
          <p:cNvSpPr/>
          <p:nvPr/>
        </p:nvSpPr>
        <p:spPr>
          <a:xfrm>
            <a:off x="393700" y="971550"/>
            <a:ext cx="5016500" cy="123802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E1787E7-5989-4E44-885E-5DF267125346}"/>
              </a:ext>
            </a:extLst>
          </p:cNvPr>
          <p:cNvSpPr/>
          <p:nvPr/>
        </p:nvSpPr>
        <p:spPr>
          <a:xfrm>
            <a:off x="393700" y="2257989"/>
            <a:ext cx="5016500" cy="170856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내용 개체 틀 7" descr="개체, 시계이(가) 표시된 사진&#10;&#10;자동 생성된 설명">
            <a:extLst>
              <a:ext uri="{FF2B5EF4-FFF2-40B4-BE49-F238E27FC236}">
                <a16:creationId xmlns:a16="http://schemas.microsoft.com/office/drawing/2014/main" id="{4FAF3FAE-2FD8-4A6B-9122-F838704D33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490"/>
          <a:stretch/>
        </p:blipFill>
        <p:spPr>
          <a:xfrm>
            <a:off x="2943988" y="1155554"/>
            <a:ext cx="2587464" cy="94851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E83303D-C687-4A95-A922-698372186447}"/>
              </a:ext>
            </a:extLst>
          </p:cNvPr>
          <p:cNvSpPr txBox="1"/>
          <p:nvPr/>
        </p:nvSpPr>
        <p:spPr>
          <a:xfrm>
            <a:off x="2974518" y="1147876"/>
            <a:ext cx="249078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2</a:t>
            </a:r>
            <a:endParaRPr lang="ko-KR" altLang="en-US" sz="1200" dirty="0"/>
          </a:p>
        </p:txBody>
      </p:sp>
      <p:pic>
        <p:nvPicPr>
          <p:cNvPr id="21" name="내용 개체 틀 8" descr="개체, 시계이(가) 표시된 사진&#10;&#10;자동 생성된 설명">
            <a:extLst>
              <a:ext uri="{FF2B5EF4-FFF2-40B4-BE49-F238E27FC236}">
                <a16:creationId xmlns:a16="http://schemas.microsoft.com/office/drawing/2014/main" id="{FF32EFB6-CDEF-4B46-B7CE-47C084DBFC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617" y="3983384"/>
            <a:ext cx="4755277" cy="192602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94C48109-4052-45D3-A17A-04C3431D32E7}"/>
              </a:ext>
            </a:extLst>
          </p:cNvPr>
          <p:cNvSpPr txBox="1"/>
          <p:nvPr/>
        </p:nvSpPr>
        <p:spPr>
          <a:xfrm>
            <a:off x="543166" y="4341383"/>
            <a:ext cx="249078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1</a:t>
            </a:r>
            <a:endParaRPr lang="ko-KR" altLang="en-US" sz="1200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FB52986-C040-4A5E-AB87-216286BF2EC6}"/>
              </a:ext>
            </a:extLst>
          </p:cNvPr>
          <p:cNvSpPr/>
          <p:nvPr/>
        </p:nvSpPr>
        <p:spPr>
          <a:xfrm>
            <a:off x="393700" y="3995767"/>
            <a:ext cx="5016500" cy="191363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31387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1" name="표 51">
            <a:extLst>
              <a:ext uri="{FF2B5EF4-FFF2-40B4-BE49-F238E27FC236}">
                <a16:creationId xmlns:a16="http://schemas.microsoft.com/office/drawing/2014/main" id="{EC52EF69-1F65-46A7-BC54-0F5D57E96D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4472858"/>
              </p:ext>
            </p:extLst>
          </p:nvPr>
        </p:nvGraphicFramePr>
        <p:xfrm>
          <a:off x="4864632" y="1055546"/>
          <a:ext cx="6735470" cy="25141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35470">
                  <a:extLst>
                    <a:ext uri="{9D8B030D-6E8A-4147-A177-3AD203B41FA5}">
                      <a16:colId xmlns:a16="http://schemas.microsoft.com/office/drawing/2014/main" val="39047290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도트 그래픽 디자인 예시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2543496"/>
                  </a:ext>
                </a:extLst>
              </a:tr>
              <a:tr h="214335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9720406"/>
                  </a:ext>
                </a:extLst>
              </a:tr>
            </a:tbl>
          </a:graphicData>
        </a:graphic>
      </p:graphicFrame>
      <p:graphicFrame>
        <p:nvGraphicFramePr>
          <p:cNvPr id="43" name="표 44">
            <a:extLst>
              <a:ext uri="{FF2B5EF4-FFF2-40B4-BE49-F238E27FC236}">
                <a16:creationId xmlns:a16="http://schemas.microsoft.com/office/drawing/2014/main" id="{C4836651-CF60-4665-ABEB-B06AA52834BC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173864701"/>
              </p:ext>
            </p:extLst>
          </p:nvPr>
        </p:nvGraphicFramePr>
        <p:xfrm>
          <a:off x="4865156" y="3662338"/>
          <a:ext cx="6734946" cy="24086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34946">
                  <a:extLst>
                    <a:ext uri="{9D8B030D-6E8A-4147-A177-3AD203B41FA5}">
                      <a16:colId xmlns:a16="http://schemas.microsoft.com/office/drawing/2014/main" val="2199542081"/>
                    </a:ext>
                  </a:extLst>
                </a:gridCol>
              </a:tblGrid>
              <a:tr h="286603"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작성 이유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0659130"/>
                  </a:ext>
                </a:extLst>
              </a:tr>
              <a:tr h="354198">
                <a:tc>
                  <a:txBody>
                    <a:bodyPr/>
                    <a:lstStyle/>
                    <a:p>
                      <a:pPr marL="85725" indent="-85725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UI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디자인이 게임과 맞이 않을 시 몰입에 방해가 됨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marL="85725" indent="-85725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게임의 컨셉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분위기와 맞는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UI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디자인을 위한 예시 자료 작성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2990709"/>
                  </a:ext>
                </a:extLst>
              </a:tr>
              <a:tr h="339345"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기획 요소</a:t>
                      </a:r>
                      <a:endParaRPr lang="en-US" altLang="ko-KR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5164942"/>
                  </a:ext>
                </a:extLst>
              </a:tr>
              <a:tr h="1067676">
                <a:tc>
                  <a:txBody>
                    <a:bodyPr/>
                    <a:lstStyle/>
                    <a:p>
                      <a:pPr marL="85725" indent="-85725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게임의 디자인 컨셉인 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</a:rPr>
                        <a:t>스팀펑크를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 강조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marL="85725" indent="-85725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금속 재질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나사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실린더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톱니바퀴 등을 디자인으로 사용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marL="85725" indent="-85725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2D,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도트 그래픽으로 디자인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marL="85725" indent="-85725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사실적인 묘사 보다 과장되고 만화 캐릭터 같은 묘사가 필요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marL="85725" indent="-85725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세부 요소는 개발 과정에서 필요시 추가 예정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7786097"/>
                  </a:ext>
                </a:extLst>
              </a:tr>
            </a:tbl>
          </a:graphicData>
        </a:graphic>
      </p:graphicFrame>
      <p:graphicFrame>
        <p:nvGraphicFramePr>
          <p:cNvPr id="16" name="표 36">
            <a:extLst>
              <a:ext uri="{FF2B5EF4-FFF2-40B4-BE49-F238E27FC236}">
                <a16:creationId xmlns:a16="http://schemas.microsoft.com/office/drawing/2014/main" id="{8A14453B-0D9C-4765-99EF-CF36DCA1D8B5}"/>
              </a:ext>
            </a:extLst>
          </p:cNvPr>
          <p:cNvGraphicFramePr>
            <a:graphicFrameLocks noGrp="1"/>
          </p:cNvGraphicFramePr>
          <p:nvPr>
            <p:ph sz="half" idx="13"/>
            <p:extLst>
              <p:ext uri="{D42A27DB-BD31-4B8C-83A1-F6EECF244321}">
                <p14:modId xmlns:p14="http://schemas.microsoft.com/office/powerpoint/2010/main" val="1882437966"/>
              </p:ext>
            </p:extLst>
          </p:nvPr>
        </p:nvGraphicFramePr>
        <p:xfrm>
          <a:off x="532221" y="1055300"/>
          <a:ext cx="4281581" cy="50157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7755">
                  <a:extLst>
                    <a:ext uri="{9D8B030D-6E8A-4147-A177-3AD203B41FA5}">
                      <a16:colId xmlns:a16="http://schemas.microsoft.com/office/drawing/2014/main" val="201759079"/>
                    </a:ext>
                  </a:extLst>
                </a:gridCol>
                <a:gridCol w="3103826">
                  <a:extLst>
                    <a:ext uri="{9D8B030D-6E8A-4147-A177-3AD203B41FA5}">
                      <a16:colId xmlns:a16="http://schemas.microsoft.com/office/drawing/2014/main" val="3117024506"/>
                    </a:ext>
                  </a:extLst>
                </a:gridCol>
              </a:tblGrid>
              <a:tr h="43605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err="1">
                          <a:solidFill>
                            <a:schemeClr val="tx1"/>
                          </a:solidFill>
                        </a:rPr>
                        <a:t>스팀펑크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 디자인 예시</a:t>
                      </a:r>
                    </a:p>
                  </a:txBody>
                  <a:tcPr marL="111711" marR="111711" marT="55856" marB="558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2200" dirty="0"/>
                    </a:p>
                  </a:txBody>
                  <a:tcPr marL="111711" marR="111711" marT="55856" marB="558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8516707"/>
                  </a:ext>
                </a:extLst>
              </a:tr>
              <a:tr h="8541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버튼</a:t>
                      </a:r>
                    </a:p>
                  </a:txBody>
                  <a:tcPr marL="111711" marR="111711" marT="55856" marB="558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200" dirty="0"/>
                    </a:p>
                  </a:txBody>
                  <a:tcPr marL="111711" marR="111711" marT="55856" marB="558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325175"/>
                  </a:ext>
                </a:extLst>
              </a:tr>
              <a:tr h="7890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조작 버튼</a:t>
                      </a:r>
                    </a:p>
                  </a:txBody>
                  <a:tcPr marL="111711" marR="111711" marT="55856" marB="558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200" dirty="0"/>
                    </a:p>
                  </a:txBody>
                  <a:tcPr marL="111711" marR="111711" marT="55856" marB="558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6349991"/>
                  </a:ext>
                </a:extLst>
              </a:tr>
              <a:tr h="10251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프로그래스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바</a:t>
                      </a:r>
                    </a:p>
                  </a:txBody>
                  <a:tcPr marL="111711" marR="111711" marT="55856" marB="558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200" dirty="0"/>
                    </a:p>
                  </a:txBody>
                  <a:tcPr marL="111711" marR="111711" marT="55856" marB="558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9420425"/>
                  </a:ext>
                </a:extLst>
              </a:tr>
              <a:tr h="97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텍스트 출력 박스</a:t>
                      </a:r>
                    </a:p>
                  </a:txBody>
                  <a:tcPr marL="111711" marR="111711" marT="55856" marB="558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200" dirty="0"/>
                    </a:p>
                  </a:txBody>
                  <a:tcPr marL="111711" marR="111711" marT="55856" marB="558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435714"/>
                  </a:ext>
                </a:extLst>
              </a:tr>
              <a:tr h="9368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이미지 출력 박스</a:t>
                      </a:r>
                    </a:p>
                  </a:txBody>
                  <a:tcPr marL="111711" marR="111711" marT="55856" marB="558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200" dirty="0"/>
                    </a:p>
                  </a:txBody>
                  <a:tcPr marL="111711" marR="111711" marT="55856" marB="558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96366"/>
                  </a:ext>
                </a:extLst>
              </a:tr>
            </a:tbl>
          </a:graphicData>
        </a:graphic>
      </p:graphicFrame>
      <p:pic>
        <p:nvPicPr>
          <p:cNvPr id="17" name="Picture 8" descr="스팀펑크 UI에 대한 이미지 검색결과">
            <a:extLst>
              <a:ext uri="{FF2B5EF4-FFF2-40B4-BE49-F238E27FC236}">
                <a16:creationId xmlns:a16="http://schemas.microsoft.com/office/drawing/2014/main" id="{8C5E4A2D-8A62-4928-87C5-C12FBF8C35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85" t="72127" r="83431" b="20604"/>
          <a:stretch/>
        </p:blipFill>
        <p:spPr bwMode="auto">
          <a:xfrm>
            <a:off x="1840010" y="1601892"/>
            <a:ext cx="500982" cy="455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8" descr="스팀펑크 UI에 대한 이미지 검색결과">
            <a:extLst>
              <a:ext uri="{FF2B5EF4-FFF2-40B4-BE49-F238E27FC236}">
                <a16:creationId xmlns:a16="http://schemas.microsoft.com/office/drawing/2014/main" id="{1FA4C777-7E9C-4B67-AA8C-84AA7275E8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921" t="72591" r="46275" b="21068"/>
          <a:stretch/>
        </p:blipFill>
        <p:spPr bwMode="auto">
          <a:xfrm>
            <a:off x="3337189" y="1631603"/>
            <a:ext cx="500982" cy="455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그림 19" descr="검은색, 앉아있는, 하얀색이(가) 표시된 사진&#10;&#10;자동 생성된 설명">
            <a:extLst>
              <a:ext uri="{FF2B5EF4-FFF2-40B4-BE49-F238E27FC236}">
                <a16:creationId xmlns:a16="http://schemas.microsoft.com/office/drawing/2014/main" id="{AB35AABF-1065-4DE6-A4D2-340B38EAAD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8331" y="2446019"/>
            <a:ext cx="507991" cy="528982"/>
          </a:xfrm>
          <a:prstGeom prst="rect">
            <a:avLst/>
          </a:prstGeom>
        </p:spPr>
      </p:pic>
      <p:pic>
        <p:nvPicPr>
          <p:cNvPr id="21" name="Picture 8" descr="스팀펑크 UI에 대한 이미지 검색결과">
            <a:extLst>
              <a:ext uri="{FF2B5EF4-FFF2-40B4-BE49-F238E27FC236}">
                <a16:creationId xmlns:a16="http://schemas.microsoft.com/office/drawing/2014/main" id="{2F91F8ED-13A5-4240-B607-E7A14A06EB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7" t="36982" r="91640" b="59684"/>
          <a:stretch/>
        </p:blipFill>
        <p:spPr bwMode="auto">
          <a:xfrm>
            <a:off x="3348126" y="5345389"/>
            <a:ext cx="500982" cy="495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7B0E5CEC-C01A-4EB7-A1AD-8FD32DAADE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710251" y="3470765"/>
            <a:ext cx="415969" cy="233982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04CCBAA1-9AA9-4B63-9F85-B85C85A5FA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4826" y="3781621"/>
            <a:ext cx="1070064" cy="108557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F4DD439C-98DC-4EC3-B1DF-776FF3DEB6D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4826" y="3442475"/>
            <a:ext cx="1070062" cy="199274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511D258C-988D-441F-A4D9-6B9286FC10F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5130" y="3358432"/>
            <a:ext cx="207985" cy="450634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0FD013C1-4169-41AC-9CE0-496FDB95F5B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2795" y="3409465"/>
            <a:ext cx="164617" cy="372555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07CBA82D-24D7-4D61-8C67-92B4FC8BB8A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6542" y="4379384"/>
            <a:ext cx="476632" cy="346642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DBF7A70F-7C33-477E-8E81-E708B9A5432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8665" y="4450684"/>
            <a:ext cx="866606" cy="259982"/>
          </a:xfrm>
          <a:prstGeom prst="rect">
            <a:avLst/>
          </a:prstGeom>
        </p:spPr>
      </p:pic>
      <p:pic>
        <p:nvPicPr>
          <p:cNvPr id="29" name="그림 28" descr="실내, 앉아있는, 검은색, 테이블이(가) 표시된 사진&#10;&#10;자동 생성된 설명">
            <a:extLst>
              <a:ext uri="{FF2B5EF4-FFF2-40B4-BE49-F238E27FC236}">
                <a16:creationId xmlns:a16="http://schemas.microsoft.com/office/drawing/2014/main" id="{5A635A4B-0910-4C95-834D-07AD112EBCC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866096" y="5301102"/>
            <a:ext cx="502679" cy="605337"/>
          </a:xfrm>
          <a:prstGeom prst="rect">
            <a:avLst/>
          </a:prstGeom>
        </p:spPr>
      </p:pic>
      <p:sp>
        <p:nvSpPr>
          <p:cNvPr id="30" name="제목 1">
            <a:extLst>
              <a:ext uri="{FF2B5EF4-FFF2-40B4-BE49-F238E27FC236}">
                <a16:creationId xmlns:a16="http://schemas.microsoft.com/office/drawing/2014/main" id="{6009ED96-3BB1-4EB1-A431-E901319851F6}"/>
              </a:ext>
            </a:extLst>
          </p:cNvPr>
          <p:cNvSpPr txBox="1">
            <a:spLocks/>
          </p:cNvSpPr>
          <p:nvPr/>
        </p:nvSpPr>
        <p:spPr>
          <a:xfrm>
            <a:off x="869038" y="172086"/>
            <a:ext cx="10515600" cy="47466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altLang="ko-KR" sz="2400" b="1" dirty="0">
                <a:solidFill>
                  <a:schemeClr val="bg1"/>
                </a:solidFill>
              </a:rPr>
              <a:t>UI</a:t>
            </a:r>
            <a:r>
              <a:rPr lang="ko-KR" altLang="en-US" sz="2400" b="1" dirty="0">
                <a:solidFill>
                  <a:schemeClr val="bg1"/>
                </a:solidFill>
              </a:rPr>
              <a:t> 디자인 컨셉</a:t>
            </a:r>
            <a:endParaRPr lang="ko-KR" altLang="en-US" sz="2400" b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33C6EF6-F207-4882-94F2-E7B864439D89}"/>
              </a:ext>
            </a:extLst>
          </p:cNvPr>
          <p:cNvSpPr txBox="1"/>
          <p:nvPr/>
        </p:nvSpPr>
        <p:spPr>
          <a:xfrm>
            <a:off x="2395433" y="5489371"/>
            <a:ext cx="15707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캐릭터 이미지</a:t>
            </a:r>
            <a:br>
              <a:rPr lang="en-US" altLang="ko-KR" sz="1000" dirty="0"/>
            </a:br>
            <a:r>
              <a:rPr lang="ko-KR" altLang="en-US" sz="1000" dirty="0"/>
              <a:t>출력 박스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F8C8565-3D03-4A10-848C-953942F97FF1}"/>
              </a:ext>
            </a:extLst>
          </p:cNvPr>
          <p:cNvSpPr txBox="1"/>
          <p:nvPr/>
        </p:nvSpPr>
        <p:spPr>
          <a:xfrm>
            <a:off x="3283174" y="5842582"/>
            <a:ext cx="8992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아이템 슬롯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A2ACB93-696F-4CC2-AC9C-B75CD6A60D98}"/>
              </a:ext>
            </a:extLst>
          </p:cNvPr>
          <p:cNvSpPr txBox="1"/>
          <p:nvPr/>
        </p:nvSpPr>
        <p:spPr>
          <a:xfrm>
            <a:off x="1896075" y="4819039"/>
            <a:ext cx="190516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텍스트만 출력되는 박스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A3531D2-3ABF-4970-841A-50E3F4FF13CE}"/>
              </a:ext>
            </a:extLst>
          </p:cNvPr>
          <p:cNvSpPr txBox="1"/>
          <p:nvPr/>
        </p:nvSpPr>
        <p:spPr>
          <a:xfrm>
            <a:off x="2274694" y="2835254"/>
            <a:ext cx="11610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공격 </a:t>
            </a:r>
            <a:r>
              <a:rPr lang="en-US" altLang="ko-KR" sz="1000" dirty="0"/>
              <a:t>/ </a:t>
            </a:r>
            <a:r>
              <a:rPr lang="ko-KR" altLang="en-US" sz="1000" dirty="0"/>
              <a:t>스킬 버튼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175E8AF-13E0-4734-BB85-5C9FE868413C}"/>
              </a:ext>
            </a:extLst>
          </p:cNvPr>
          <p:cNvSpPr txBox="1"/>
          <p:nvPr/>
        </p:nvSpPr>
        <p:spPr>
          <a:xfrm>
            <a:off x="3822173" y="2832756"/>
            <a:ext cx="84063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조이스틱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D8BCBCF-C444-4D12-9700-0695B39C860C}"/>
              </a:ext>
            </a:extLst>
          </p:cNvPr>
          <p:cNvSpPr txBox="1"/>
          <p:nvPr/>
        </p:nvSpPr>
        <p:spPr>
          <a:xfrm>
            <a:off x="2359273" y="1867887"/>
            <a:ext cx="8666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버튼 활성화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156BEA2-5265-4452-B48D-D5D479C12CD9}"/>
              </a:ext>
            </a:extLst>
          </p:cNvPr>
          <p:cNvSpPr txBox="1"/>
          <p:nvPr/>
        </p:nvSpPr>
        <p:spPr>
          <a:xfrm>
            <a:off x="3774310" y="1870978"/>
            <a:ext cx="10340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버튼 비활성화</a:t>
            </a:r>
          </a:p>
        </p:txBody>
      </p:sp>
      <p:pic>
        <p:nvPicPr>
          <p:cNvPr id="38" name="Picture 8" descr="스팀펑크 UI에 대한 이미지 검색결과">
            <a:extLst>
              <a:ext uri="{FF2B5EF4-FFF2-40B4-BE49-F238E27FC236}">
                <a16:creationId xmlns:a16="http://schemas.microsoft.com/office/drawing/2014/main" id="{9CDD2951-575B-4F02-B6F7-DFB3AB2D47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46256" b="51857" l="52637" r="66602">
                        <a14:foregroundMark x1="52734" y1="48962" x2="52734" y2="48962"/>
                        <a14:foregroundMark x1="54590" y1="48018" x2="54590" y2="48018"/>
                        <a14:foregroundMark x1="64941" y1="48081" x2="64941" y2="48081"/>
                        <a14:foregroundMark x1="66211" y1="48143" x2="66211" y2="48143"/>
                        <a14:foregroundMark x1="66211" y1="50031" x2="66211" y2="50031"/>
                        <a14:foregroundMark x1="66602" y1="49654" x2="66602" y2="496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2083" t="45656" r="32184" b="47422"/>
          <a:stretch/>
        </p:blipFill>
        <p:spPr bwMode="auto">
          <a:xfrm>
            <a:off x="4085160" y="5272553"/>
            <a:ext cx="687920" cy="469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59DCD8F7-41D7-4FF6-99D0-15C50018386F}"/>
              </a:ext>
            </a:extLst>
          </p:cNvPr>
          <p:cNvSpPr txBox="1"/>
          <p:nvPr/>
        </p:nvSpPr>
        <p:spPr>
          <a:xfrm>
            <a:off x="4155695" y="5761326"/>
            <a:ext cx="642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err="1"/>
              <a:t>미니맵</a:t>
            </a:r>
            <a:r>
              <a:rPr lang="ko-KR" altLang="en-US" sz="1000" dirty="0"/>
              <a:t> 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943E517-FA31-41C5-8A23-28E9D0CC0683}"/>
              </a:ext>
            </a:extLst>
          </p:cNvPr>
          <p:cNvSpPr txBox="1"/>
          <p:nvPr/>
        </p:nvSpPr>
        <p:spPr>
          <a:xfrm>
            <a:off x="2059396" y="3953424"/>
            <a:ext cx="84063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/>
              <a:t>체력바</a:t>
            </a:r>
            <a:endParaRPr lang="ko-KR" altLang="en-US" sz="10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F1E6971-C749-4445-AEBD-3134BD1B0762}"/>
              </a:ext>
            </a:extLst>
          </p:cNvPr>
          <p:cNvSpPr txBox="1"/>
          <p:nvPr/>
        </p:nvSpPr>
        <p:spPr>
          <a:xfrm>
            <a:off x="3073012" y="3953425"/>
            <a:ext cx="10340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방어막 개수 </a:t>
            </a: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8E79151F-64F7-43F4-8876-819621AA3368}"/>
              </a:ext>
            </a:extLst>
          </p:cNvPr>
          <p:cNvGrpSpPr/>
          <p:nvPr/>
        </p:nvGrpSpPr>
        <p:grpSpPr>
          <a:xfrm>
            <a:off x="1797891" y="2491442"/>
            <a:ext cx="508894" cy="528982"/>
            <a:chOff x="1955101" y="2292757"/>
            <a:chExt cx="508894" cy="528982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DD089C90-958A-41BD-A423-90F073CFDF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5101" y="2292757"/>
              <a:ext cx="508894" cy="528982"/>
            </a:xfrm>
            <a:prstGeom prst="rect">
              <a:avLst/>
            </a:prstGeom>
          </p:spPr>
        </p:pic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25B23683-BB14-4783-83DB-A11F32AC4091}"/>
                </a:ext>
              </a:extLst>
            </p:cNvPr>
            <p:cNvSpPr/>
            <p:nvPr/>
          </p:nvSpPr>
          <p:spPr>
            <a:xfrm>
              <a:off x="2056544" y="2382755"/>
              <a:ext cx="316963" cy="311499"/>
            </a:xfrm>
            <a:prstGeom prst="ellipse">
              <a:avLst/>
            </a:prstGeom>
            <a:solidFill>
              <a:srgbClr val="FFF6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7" name="Picture 2" descr="2D 도트 UI에 대한 이미지 검색결과">
            <a:extLst>
              <a:ext uri="{FF2B5EF4-FFF2-40B4-BE49-F238E27FC236}">
                <a16:creationId xmlns:a16="http://schemas.microsoft.com/office/drawing/2014/main" id="{DD579855-B90D-40F5-B918-40BC7202A7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0" t="2729" r="77423" b="53423"/>
          <a:stretch/>
        </p:blipFill>
        <p:spPr bwMode="auto">
          <a:xfrm>
            <a:off x="4921579" y="1647026"/>
            <a:ext cx="1498999" cy="1720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2" descr="2D 도트 UI에 대한 이미지 검색결과">
            <a:extLst>
              <a:ext uri="{FF2B5EF4-FFF2-40B4-BE49-F238E27FC236}">
                <a16:creationId xmlns:a16="http://schemas.microsoft.com/office/drawing/2014/main" id="{289A91A5-328F-4291-90B1-FC84527B57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587" t="4978" r="11933" b="76018"/>
          <a:stretch/>
        </p:blipFill>
        <p:spPr bwMode="auto">
          <a:xfrm>
            <a:off x="7879339" y="1459148"/>
            <a:ext cx="2899562" cy="745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2" descr="2D 도트 UI에 대한 이미지 검색결과">
            <a:extLst>
              <a:ext uri="{FF2B5EF4-FFF2-40B4-BE49-F238E27FC236}">
                <a16:creationId xmlns:a16="http://schemas.microsoft.com/office/drawing/2014/main" id="{37BEBDC1-FB54-49E5-959B-3DC0B77E99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81" t="3966" r="55553" b="43677"/>
          <a:stretch/>
        </p:blipFill>
        <p:spPr bwMode="auto">
          <a:xfrm>
            <a:off x="6420578" y="1480086"/>
            <a:ext cx="1458761" cy="2054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2" descr="2D 도트 UI에 대한 이미지 검색결과">
            <a:extLst>
              <a:ext uri="{FF2B5EF4-FFF2-40B4-BE49-F238E27FC236}">
                <a16:creationId xmlns:a16="http://schemas.microsoft.com/office/drawing/2014/main" id="{CA39E627-A214-4F4E-9220-715E09E398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587" t="26624" r="1921" b="44145"/>
          <a:stretch/>
        </p:blipFill>
        <p:spPr bwMode="auto">
          <a:xfrm>
            <a:off x="7879339" y="2204936"/>
            <a:ext cx="3616686" cy="1147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79203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표 10">
            <a:extLst>
              <a:ext uri="{FF2B5EF4-FFF2-40B4-BE49-F238E27FC236}">
                <a16:creationId xmlns:a16="http://schemas.microsoft.com/office/drawing/2014/main" id="{54FFE591-5747-4DAF-8F30-5E4FBE27B2AA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88448373"/>
              </p:ext>
            </p:extLst>
          </p:nvPr>
        </p:nvGraphicFramePr>
        <p:xfrm>
          <a:off x="628651" y="4281029"/>
          <a:ext cx="10934699" cy="15946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8454">
                  <a:extLst>
                    <a:ext uri="{9D8B030D-6E8A-4147-A177-3AD203B41FA5}">
                      <a16:colId xmlns:a16="http://schemas.microsoft.com/office/drawing/2014/main" val="2098485829"/>
                    </a:ext>
                  </a:extLst>
                </a:gridCol>
                <a:gridCol w="3903191">
                  <a:extLst>
                    <a:ext uri="{9D8B030D-6E8A-4147-A177-3AD203B41FA5}">
                      <a16:colId xmlns:a16="http://schemas.microsoft.com/office/drawing/2014/main" val="1385759017"/>
                    </a:ext>
                  </a:extLst>
                </a:gridCol>
                <a:gridCol w="1033198">
                  <a:extLst>
                    <a:ext uri="{9D8B030D-6E8A-4147-A177-3AD203B41FA5}">
                      <a16:colId xmlns:a16="http://schemas.microsoft.com/office/drawing/2014/main" val="63318565"/>
                    </a:ext>
                  </a:extLst>
                </a:gridCol>
                <a:gridCol w="4859856">
                  <a:extLst>
                    <a:ext uri="{9D8B030D-6E8A-4147-A177-3AD203B41FA5}">
                      <a16:colId xmlns:a16="http://schemas.microsoft.com/office/drawing/2014/main" val="643671540"/>
                    </a:ext>
                  </a:extLst>
                </a:gridCol>
              </a:tblGrid>
              <a:tr h="41152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게임 제목</a:t>
                      </a:r>
                    </a:p>
                  </a:txBody>
                  <a:tcPr marL="96084" marR="96084" marT="48042" marB="480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소울 나이트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(Soul Knight)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96084" marR="96084" marT="48042" marB="480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분석 목표</a:t>
                      </a:r>
                    </a:p>
                  </a:txBody>
                  <a:tcPr marL="96084" marR="96084" marT="48042" marB="480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180975" indent="-18097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UI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배치 의도 이해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marL="180975" indent="-18097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불편하다고 판단되는 요소를 수정 보완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96084" marR="96084" marT="48042" marB="480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1688793"/>
                  </a:ext>
                </a:extLst>
              </a:tr>
              <a:tr h="42047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/>
                        <a:t>장르</a:t>
                      </a:r>
                    </a:p>
                  </a:txBody>
                  <a:tcPr marL="96084" marR="96084" marT="48042" marB="480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로그 </a:t>
                      </a:r>
                      <a:r>
                        <a:rPr lang="ko-KR" altLang="en-US" sz="1400" dirty="0" err="1"/>
                        <a:t>라이크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슈팅</a:t>
                      </a:r>
                    </a:p>
                  </a:txBody>
                  <a:tcPr marL="96084" marR="96084" marT="48042" marB="480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400" dirty="0"/>
                    </a:p>
                  </a:txBody>
                  <a:tcPr marL="96084" marR="96084" marT="48042" marB="480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400" dirty="0"/>
                    </a:p>
                  </a:txBody>
                  <a:tcPr marL="96084" marR="96084" marT="48042" marB="480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7938042"/>
                  </a:ext>
                </a:extLst>
              </a:tr>
              <a:tr h="38069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/>
                        <a:t>플랫폼</a:t>
                      </a:r>
                    </a:p>
                  </a:txBody>
                  <a:tcPr marL="96084" marR="96084" marT="48042" marB="480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모바일 </a:t>
                      </a:r>
                      <a:r>
                        <a:rPr lang="en-US" altLang="ko-KR" sz="1400" dirty="0"/>
                        <a:t>(IOS, </a:t>
                      </a:r>
                      <a:r>
                        <a:rPr lang="ko-KR" altLang="en-US" sz="1400" dirty="0"/>
                        <a:t>안드로이드</a:t>
                      </a:r>
                      <a:r>
                        <a:rPr lang="en-US" altLang="ko-KR" sz="1400" dirty="0"/>
                        <a:t>), </a:t>
                      </a:r>
                      <a:r>
                        <a:rPr lang="ko-KR" altLang="en-US" sz="1400" dirty="0"/>
                        <a:t>콘솔 </a:t>
                      </a:r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/>
                        <a:t>닌텐도 스위치</a:t>
                      </a:r>
                      <a:r>
                        <a:rPr lang="en-US" altLang="ko-KR" sz="1400" dirty="0"/>
                        <a:t>)</a:t>
                      </a:r>
                      <a:endParaRPr lang="ko-KR" altLang="en-US" sz="1400" dirty="0"/>
                    </a:p>
                  </a:txBody>
                  <a:tcPr marL="96084" marR="96084" marT="48042" marB="480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400" dirty="0"/>
                    </a:p>
                  </a:txBody>
                  <a:tcPr marL="96084" marR="96084" marT="48042" marB="480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400" dirty="0"/>
                    </a:p>
                  </a:txBody>
                  <a:tcPr marL="96084" marR="96084" marT="48042" marB="480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0668712"/>
                  </a:ext>
                </a:extLst>
              </a:tr>
              <a:tr h="38069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/>
                        <a:t>특징</a:t>
                      </a:r>
                    </a:p>
                  </a:txBody>
                  <a:tcPr marL="96084" marR="96084" marT="48042" marB="480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2D </a:t>
                      </a:r>
                      <a:r>
                        <a:rPr lang="ko-KR" altLang="en-US" sz="1400" dirty="0"/>
                        <a:t>도트 그래픽의 </a:t>
                      </a:r>
                      <a:r>
                        <a:rPr lang="en-US" altLang="ko-KR" sz="1400" dirty="0"/>
                        <a:t>SD</a:t>
                      </a:r>
                      <a:r>
                        <a:rPr lang="ko-KR" altLang="en-US" sz="1400" dirty="0"/>
                        <a:t>캐릭터를 사용한 액션 연출</a:t>
                      </a:r>
                      <a:endParaRPr lang="en-US" altLang="ko-KR" sz="1400" dirty="0"/>
                    </a:p>
                  </a:txBody>
                  <a:tcPr marL="96084" marR="96084" marT="48042" marB="480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en-US" altLang="ko-KR" sz="1400" dirty="0"/>
                    </a:p>
                  </a:txBody>
                  <a:tcPr marL="96084" marR="96084" marT="48042" marB="480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en-US" altLang="ko-KR" sz="1400" dirty="0"/>
                    </a:p>
                  </a:txBody>
                  <a:tcPr marL="96084" marR="96084" marT="48042" marB="480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7911996"/>
                  </a:ext>
                </a:extLst>
              </a:tr>
            </a:tbl>
          </a:graphicData>
        </a:graphic>
      </p:graphicFrame>
      <p:pic>
        <p:nvPicPr>
          <p:cNvPr id="13" name="Picture 2" descr="관련 이미지">
            <a:extLst>
              <a:ext uri="{FF2B5EF4-FFF2-40B4-BE49-F238E27FC236}">
                <a16:creationId xmlns:a16="http://schemas.microsoft.com/office/drawing/2014/main" id="{30ED76B5-03E5-4648-B6FB-F9ECD15D10AC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052" y="1465087"/>
            <a:ext cx="5267348" cy="2660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내용 개체 틀 11" descr="테이블, 앉아있는, 방, 컴퓨터이(가) 표시된 사진&#10;&#10;자동 생성된 설명">
            <a:extLst>
              <a:ext uri="{FF2B5EF4-FFF2-40B4-BE49-F238E27FC236}">
                <a16:creationId xmlns:a16="http://schemas.microsoft.com/office/drawing/2014/main" id="{A8C61E07-C17E-41FD-9E4C-BE0AC43810D1}"/>
              </a:ext>
            </a:extLst>
          </p:cNvPr>
          <p:cNvPicPr>
            <a:picLocks noGrp="1" noChangeAspect="1"/>
          </p:cNvPicPr>
          <p:nvPr>
            <p:ph sz="half" idx="13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36"/>
          <a:stretch/>
        </p:blipFill>
        <p:spPr>
          <a:xfrm>
            <a:off x="6151388" y="1462513"/>
            <a:ext cx="5310361" cy="2662585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33EE6D3F-7561-4152-8A90-0E9A7DCFB071}"/>
              </a:ext>
            </a:extLst>
          </p:cNvPr>
          <p:cNvSpPr/>
          <p:nvPr/>
        </p:nvSpPr>
        <p:spPr>
          <a:xfrm>
            <a:off x="628650" y="1358827"/>
            <a:ext cx="5453389" cy="2840444"/>
          </a:xfrm>
          <a:prstGeom prst="rect">
            <a:avLst/>
          </a:prstGeom>
          <a:noFill/>
          <a:ln w="25400">
            <a:solidFill>
              <a:srgbClr val="C689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2A24EB7-0282-443E-A602-D0E29B375182}"/>
              </a:ext>
            </a:extLst>
          </p:cNvPr>
          <p:cNvSpPr/>
          <p:nvPr/>
        </p:nvSpPr>
        <p:spPr>
          <a:xfrm>
            <a:off x="6086943" y="1354671"/>
            <a:ext cx="5476405" cy="2848756"/>
          </a:xfrm>
          <a:prstGeom prst="rect">
            <a:avLst/>
          </a:prstGeom>
          <a:noFill/>
          <a:ln w="25400">
            <a:solidFill>
              <a:srgbClr val="C689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B26D7E0-3E2D-4058-8CCA-8CC824CE7CC0}"/>
              </a:ext>
            </a:extLst>
          </p:cNvPr>
          <p:cNvSpPr txBox="1"/>
          <p:nvPr/>
        </p:nvSpPr>
        <p:spPr>
          <a:xfrm>
            <a:off x="628651" y="1016117"/>
            <a:ext cx="1783126" cy="338554"/>
          </a:xfrm>
          <a:prstGeom prst="rect">
            <a:avLst/>
          </a:prstGeom>
          <a:noFill/>
          <a:ln w="25400">
            <a:solidFill>
              <a:srgbClr val="C6894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게임 로고</a:t>
            </a:r>
            <a:r>
              <a:rPr lang="en-US" altLang="ko-KR" sz="1600" dirty="0"/>
              <a:t>(</a:t>
            </a:r>
            <a:r>
              <a:rPr lang="ko-KR" altLang="en-US" sz="1600" dirty="0"/>
              <a:t>표지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9961368-F330-4E96-8ED8-E3E5F2042AE4}"/>
              </a:ext>
            </a:extLst>
          </p:cNvPr>
          <p:cNvSpPr txBox="1"/>
          <p:nvPr/>
        </p:nvSpPr>
        <p:spPr>
          <a:xfrm>
            <a:off x="6082040" y="1011961"/>
            <a:ext cx="1819275" cy="338554"/>
          </a:xfrm>
          <a:prstGeom prst="rect">
            <a:avLst/>
          </a:prstGeom>
          <a:noFill/>
          <a:ln w="25400">
            <a:solidFill>
              <a:srgbClr val="C6894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게임 플레이 화면</a:t>
            </a:r>
          </a:p>
        </p:txBody>
      </p:sp>
      <p:sp>
        <p:nvSpPr>
          <p:cNvPr id="11" name="제목 3">
            <a:extLst>
              <a:ext uri="{FF2B5EF4-FFF2-40B4-BE49-F238E27FC236}">
                <a16:creationId xmlns:a16="http://schemas.microsoft.com/office/drawing/2014/main" id="{F63EF696-7F53-4EBB-A61E-2E01A45D82E2}"/>
              </a:ext>
            </a:extLst>
          </p:cNvPr>
          <p:cNvSpPr txBox="1">
            <a:spLocks/>
          </p:cNvSpPr>
          <p:nvPr/>
        </p:nvSpPr>
        <p:spPr>
          <a:xfrm>
            <a:off x="838200" y="90487"/>
            <a:ext cx="10515600" cy="474663"/>
          </a:xfrm>
          <a:prstGeom prst="rect">
            <a:avLst/>
          </a:prstGeom>
        </p:spPr>
        <p:txBody>
          <a:bodyPr anchor="ctr"/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분석 게임 소개</a:t>
            </a:r>
          </a:p>
        </p:txBody>
      </p:sp>
    </p:spTree>
    <p:extLst>
      <p:ext uri="{BB962C8B-B14F-4D97-AF65-F5344CB8AC3E}">
        <p14:creationId xmlns:p14="http://schemas.microsoft.com/office/powerpoint/2010/main" val="31733717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내용 개체 틀 5" descr="주차장, 측정기, 표지판, 측면이(가) 표시된 사진&#10;&#10;자동 생성된 설명">
            <a:extLst>
              <a:ext uri="{FF2B5EF4-FFF2-40B4-BE49-F238E27FC236}">
                <a16:creationId xmlns:a16="http://schemas.microsoft.com/office/drawing/2014/main" id="{7A05361C-EE6E-410B-9DAE-2180111A04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099" y="686914"/>
            <a:ext cx="7378702" cy="5750872"/>
          </a:xfrm>
        </p:spPr>
      </p:pic>
      <p:sp>
        <p:nvSpPr>
          <p:cNvPr id="4" name="제목 3">
            <a:extLst>
              <a:ext uri="{FF2B5EF4-FFF2-40B4-BE49-F238E27FC236}">
                <a16:creationId xmlns:a16="http://schemas.microsoft.com/office/drawing/2014/main" id="{243CBFAF-AACF-4316-8365-8BD95040BA6F}"/>
              </a:ext>
            </a:extLst>
          </p:cNvPr>
          <p:cNvSpPr txBox="1">
            <a:spLocks/>
          </p:cNvSpPr>
          <p:nvPr/>
        </p:nvSpPr>
        <p:spPr>
          <a:xfrm>
            <a:off x="838200" y="90487"/>
            <a:ext cx="10515600" cy="474663"/>
          </a:xfrm>
          <a:prstGeom prst="rect">
            <a:avLst/>
          </a:prstGeom>
        </p:spPr>
        <p:txBody>
          <a:bodyPr anchor="ctr"/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씬 분석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B536ECAA-AD21-463B-B6E4-DE2AB2650A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9489889"/>
              </p:ext>
            </p:extLst>
          </p:nvPr>
        </p:nvGraphicFramePr>
        <p:xfrm>
          <a:off x="7992938" y="1378679"/>
          <a:ext cx="3713288" cy="43673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3288">
                  <a:extLst>
                    <a:ext uri="{9D8B030D-6E8A-4147-A177-3AD203B41FA5}">
                      <a16:colId xmlns:a16="http://schemas.microsoft.com/office/drawing/2014/main" val="11515474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씬 분석 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31867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싱글 게임으로 데이터 통신이 필요하지 않음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때문에 데이터를 백업하고 불러오는 작업을 하는 </a:t>
                      </a:r>
                      <a:r>
                        <a:rPr lang="en-US" altLang="ko-KR" sz="1000" dirty="0"/>
                        <a:t>UI</a:t>
                      </a:r>
                      <a:r>
                        <a:rPr lang="ko-KR" altLang="en-US" sz="1000" dirty="0"/>
                        <a:t>가 따로 필요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05772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불러올 리소스가 적은 게임 임으로 씬 전환이 다른 게임에 비해 적음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하나의 </a:t>
                      </a:r>
                      <a:r>
                        <a:rPr lang="ko-KR" altLang="en-US" sz="1000" dirty="0" err="1"/>
                        <a:t>씬에</a:t>
                      </a:r>
                      <a:r>
                        <a:rPr lang="ko-KR" altLang="en-US" sz="1000" dirty="0"/>
                        <a:t> 출력되는 팝업과 버튼이 적음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77206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조작 편의성을 위해 </a:t>
                      </a:r>
                      <a:r>
                        <a:rPr lang="en-US" altLang="ko-KR" sz="1000" dirty="0"/>
                        <a:t>UI </a:t>
                      </a:r>
                      <a:r>
                        <a:rPr lang="ko-KR" altLang="en-US" sz="1000" dirty="0" err="1"/>
                        <a:t>커스터</a:t>
                      </a:r>
                      <a:r>
                        <a:rPr lang="ko-KR" altLang="en-US" sz="1000" dirty="0"/>
                        <a:t> </a:t>
                      </a:r>
                      <a:r>
                        <a:rPr lang="ko-KR" altLang="en-US" sz="1000" dirty="0" err="1"/>
                        <a:t>마이징</a:t>
                      </a:r>
                      <a:r>
                        <a:rPr lang="ko-KR" altLang="en-US" sz="1000" dirty="0"/>
                        <a:t> 기능을 사용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직접 버튼을 움직여 원하는 위치에 </a:t>
                      </a:r>
                      <a:r>
                        <a:rPr lang="en-US" altLang="ko-KR" sz="1000" dirty="0"/>
                        <a:t>UI</a:t>
                      </a:r>
                      <a:r>
                        <a:rPr lang="ko-KR" altLang="en-US" sz="1000" dirty="0"/>
                        <a:t>를</a:t>
                      </a:r>
                      <a:r>
                        <a:rPr lang="en-US" altLang="ko-KR" sz="1000" dirty="0"/>
                        <a:t> </a:t>
                      </a:r>
                      <a:r>
                        <a:rPr lang="ko-KR" altLang="en-US" sz="1000" dirty="0"/>
                        <a:t>배치할 수 있음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52103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sz="1000" dirty="0"/>
                        <a:t>UI</a:t>
                      </a:r>
                      <a:r>
                        <a:rPr lang="ko-KR" altLang="en-US" sz="1000" dirty="0"/>
                        <a:t>를 사용하지 않고 </a:t>
                      </a:r>
                      <a:r>
                        <a:rPr lang="en-US" altLang="ko-KR" sz="1000" dirty="0"/>
                        <a:t>NPC</a:t>
                      </a:r>
                      <a:r>
                        <a:rPr lang="ko-KR" altLang="en-US" sz="1000" dirty="0"/>
                        <a:t>를 직접 찾아가 상호작용하는 것으로 게임내 기능을 유저가 사용할 수 있도록 함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전투 화면에서도 동일하며 게임내 </a:t>
                      </a:r>
                      <a:r>
                        <a:rPr lang="ko-KR" altLang="en-US" sz="1000" dirty="0" err="1"/>
                        <a:t>몰입력을</a:t>
                      </a:r>
                      <a:r>
                        <a:rPr lang="ko-KR" altLang="en-US" sz="1000" dirty="0"/>
                        <a:t> 올릴 수 있음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대신 다수의 기능을 이용해야 할 경우 불편을 주기도 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5683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85725" indent="-85725" algn="l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일시 정지를 통해 언제든 시작화면으로 이동가능</a:t>
                      </a:r>
                      <a:endParaRPr lang="en-US" altLang="ko-KR" sz="1000" dirty="0"/>
                    </a:p>
                    <a:p>
                      <a:pPr marL="85725" indent="-85725" algn="l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게임내 진행사항을 클라이언트 내에서 자동으로 백업</a:t>
                      </a:r>
                      <a:endParaRPr lang="en-US" altLang="ko-KR" sz="1000" dirty="0"/>
                    </a:p>
                    <a:p>
                      <a:pPr marL="85725" indent="-85725" algn="l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게임 종료 후 언제든 다시 게임을 실행하면 기존 플레이 정보를 불러와 다시 플레이 할 수 있음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45610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229118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내용 개체 틀 12" descr="컴퓨터이(가) 표시된 사진&#10;&#10;자동 생성된 설명">
            <a:extLst>
              <a:ext uri="{FF2B5EF4-FFF2-40B4-BE49-F238E27FC236}">
                <a16:creationId xmlns:a16="http://schemas.microsoft.com/office/drawing/2014/main" id="{2595B6A8-F724-45D4-BD14-C85B7554DF9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7"/>
          <a:stretch/>
        </p:blipFill>
        <p:spPr>
          <a:xfrm>
            <a:off x="525690" y="1245146"/>
            <a:ext cx="4325488" cy="2165304"/>
          </a:xfrm>
          <a:prstGeom prst="rect">
            <a:avLst/>
          </a:prstGeom>
        </p:spPr>
      </p:pic>
      <p:graphicFrame>
        <p:nvGraphicFramePr>
          <p:cNvPr id="12" name="표 12">
            <a:extLst>
              <a:ext uri="{FF2B5EF4-FFF2-40B4-BE49-F238E27FC236}">
                <a16:creationId xmlns:a16="http://schemas.microsoft.com/office/drawing/2014/main" id="{AA743CA3-702C-4E5E-B2F6-92238ADBC023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300483213"/>
              </p:ext>
            </p:extLst>
          </p:nvPr>
        </p:nvGraphicFramePr>
        <p:xfrm>
          <a:off x="6715125" y="1523695"/>
          <a:ext cx="4951184" cy="40072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6631">
                  <a:extLst>
                    <a:ext uri="{9D8B030D-6E8A-4147-A177-3AD203B41FA5}">
                      <a16:colId xmlns:a16="http://schemas.microsoft.com/office/drawing/2014/main" val="1101265835"/>
                    </a:ext>
                  </a:extLst>
                </a:gridCol>
                <a:gridCol w="1083897">
                  <a:extLst>
                    <a:ext uri="{9D8B030D-6E8A-4147-A177-3AD203B41FA5}">
                      <a16:colId xmlns:a16="http://schemas.microsoft.com/office/drawing/2014/main" val="2085689415"/>
                    </a:ext>
                  </a:extLst>
                </a:gridCol>
                <a:gridCol w="3410656">
                  <a:extLst>
                    <a:ext uri="{9D8B030D-6E8A-4147-A177-3AD203B41FA5}">
                      <a16:colId xmlns:a16="http://schemas.microsoft.com/office/drawing/2014/main" val="33111323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NO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2815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데이터</a:t>
                      </a:r>
                      <a:br>
                        <a:rPr lang="en-US" altLang="ko-KR" sz="1000" dirty="0"/>
                      </a:br>
                      <a:r>
                        <a:rPr lang="ko-KR" altLang="en-US" sz="1000" dirty="0"/>
                        <a:t>백업 </a:t>
                      </a:r>
                      <a:r>
                        <a:rPr lang="en-US" altLang="ko-KR" sz="1000" dirty="0"/>
                        <a:t>/ </a:t>
                      </a:r>
                      <a:r>
                        <a:rPr lang="ko-KR" altLang="en-US" sz="1000" dirty="0"/>
                        <a:t>복구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클라우드 서버를 통해 게임 진행 사항을 저장 또는 불러오기 가능</a:t>
                      </a:r>
                      <a:r>
                        <a:rPr lang="en-US" altLang="ko-KR" sz="1000" dirty="0"/>
                        <a:t> (</a:t>
                      </a:r>
                      <a:r>
                        <a:rPr lang="ko-KR" altLang="en-US" sz="1000" dirty="0"/>
                        <a:t>싱글 게임의 필수 요소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해당 게임은 시작화면에서만 데이터를 백업할 수 있음</a:t>
                      </a:r>
                      <a:r>
                        <a:rPr lang="en-US" altLang="ko-KR" sz="1000" dirty="0"/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00975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UI </a:t>
                      </a:r>
                      <a:r>
                        <a:rPr lang="ko-KR" altLang="en-US" sz="1000" dirty="0"/>
                        <a:t>세부 설정</a:t>
                      </a:r>
                      <a:endParaRPr lang="en-US" altLang="ko-KR" sz="1000" dirty="0"/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900" dirty="0"/>
                        <a:t>(</a:t>
                      </a:r>
                      <a:r>
                        <a:rPr lang="ko-KR" altLang="en-US" sz="900" dirty="0" err="1"/>
                        <a:t>커스터</a:t>
                      </a:r>
                      <a:r>
                        <a:rPr lang="ko-KR" altLang="en-US" sz="900" dirty="0"/>
                        <a:t> </a:t>
                      </a:r>
                      <a:r>
                        <a:rPr lang="ko-KR" altLang="en-US" sz="900" dirty="0" err="1"/>
                        <a:t>마이즈</a:t>
                      </a:r>
                      <a:r>
                        <a:rPr lang="en-US" altLang="ko-KR" sz="900" dirty="0"/>
                        <a:t>)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설정을 통해 진입이 가능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유저가 직접 원하는 위치에 </a:t>
                      </a:r>
                      <a:r>
                        <a:rPr lang="en-US" altLang="ko-KR" sz="1000" dirty="0"/>
                        <a:t>UI</a:t>
                      </a:r>
                      <a:r>
                        <a:rPr lang="ko-KR" altLang="en-US" sz="1000" dirty="0"/>
                        <a:t>를</a:t>
                      </a:r>
                      <a:r>
                        <a:rPr lang="en-US" altLang="ko-KR" sz="1000" dirty="0"/>
                        <a:t> </a:t>
                      </a:r>
                      <a:r>
                        <a:rPr lang="ko-KR" altLang="en-US" sz="1000" dirty="0"/>
                        <a:t>옮겨 놓을 수 있도록 설정할 수 있는 화면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설정을 저장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초기화 할 수 있으며 가장 기본 상태로 복구 시키는 기능도 함께 있음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4997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 err="1"/>
                        <a:t>미니맵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5725" algn="l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간략한 게임의 진행 정보와 현재 위치한 방과 인접한 방의 정보를 전달</a:t>
                      </a:r>
                      <a:endParaRPr lang="en-US" altLang="ko-KR" sz="1000" dirty="0"/>
                    </a:p>
                    <a:p>
                      <a:pPr marL="85725" indent="-85725" algn="l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전투 시 일시적으로 사라지고 전투가 종료되면 다시 출력되는 형태</a:t>
                      </a:r>
                      <a:endParaRPr lang="en-US" altLang="ko-KR" sz="1000" dirty="0"/>
                    </a:p>
                    <a:p>
                      <a:pPr marL="85725" indent="-85725" algn="l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유저의 현 위치가 중앙에 출력되는 것이 아닌 앞으로 출력될 방들의 개수를 고려해 공간을 남겨둔 형태로 화면에 </a:t>
                      </a:r>
                      <a:r>
                        <a:rPr lang="ko-KR" altLang="en-US" sz="1000" dirty="0" err="1"/>
                        <a:t>출려됨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1892990"/>
                  </a:ext>
                </a:extLst>
              </a:tr>
            </a:tbl>
          </a:graphicData>
        </a:graphic>
      </p:graphicFrame>
      <p:pic>
        <p:nvPicPr>
          <p:cNvPr id="26" name="내용 개체 틀 21" descr="전자기기, 컴퓨터이(가) 표시된 사진&#10;&#10;자동 생성된 설명">
            <a:extLst>
              <a:ext uri="{FF2B5EF4-FFF2-40B4-BE49-F238E27FC236}">
                <a16:creationId xmlns:a16="http://schemas.microsoft.com/office/drawing/2014/main" id="{ABBEF33D-BF62-49E2-B8CB-82E8699C539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23"/>
          <a:stretch/>
        </p:blipFill>
        <p:spPr>
          <a:xfrm>
            <a:off x="525691" y="3503923"/>
            <a:ext cx="4325488" cy="2168394"/>
          </a:xfrm>
          <a:prstGeom prst="rect">
            <a:avLst/>
          </a:prstGeom>
        </p:spPr>
      </p:pic>
      <p:pic>
        <p:nvPicPr>
          <p:cNvPr id="41" name="내용 개체 틀 40">
            <a:extLst>
              <a:ext uri="{FF2B5EF4-FFF2-40B4-BE49-F238E27FC236}">
                <a16:creationId xmlns:a16="http://schemas.microsoft.com/office/drawing/2014/main" id="{5C1142E9-0C82-4242-A791-A328B0F9AFA6}"/>
              </a:ext>
            </a:extLst>
          </p:cNvPr>
          <p:cNvPicPr>
            <a:picLocks noGrp="1" noChangeAspect="1"/>
          </p:cNvPicPr>
          <p:nvPr>
            <p:ph sz="half" idx="13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348" r="5510"/>
          <a:stretch/>
        </p:blipFill>
        <p:spPr>
          <a:xfrm>
            <a:off x="4972050" y="1245146"/>
            <a:ext cx="1508608" cy="4427172"/>
          </a:xfrm>
          <a:prstGeom prst="rect">
            <a:avLst/>
          </a:prstGeom>
        </p:spPr>
      </p:pic>
      <p:sp>
        <p:nvSpPr>
          <p:cNvPr id="10" name="제목 3">
            <a:extLst>
              <a:ext uri="{FF2B5EF4-FFF2-40B4-BE49-F238E27FC236}">
                <a16:creationId xmlns:a16="http://schemas.microsoft.com/office/drawing/2014/main" id="{F63EF696-7F53-4EBB-A61E-2E01A45D82E2}"/>
              </a:ext>
            </a:extLst>
          </p:cNvPr>
          <p:cNvSpPr txBox="1">
            <a:spLocks/>
          </p:cNvSpPr>
          <p:nvPr/>
        </p:nvSpPr>
        <p:spPr>
          <a:xfrm>
            <a:off x="838200" y="90487"/>
            <a:ext cx="10515600" cy="474663"/>
          </a:xfrm>
          <a:prstGeom prst="rect">
            <a:avLst/>
          </a:prstGeom>
        </p:spPr>
        <p:txBody>
          <a:bodyPr anchor="ctr"/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핵심 화면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분석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06EC12-FEE7-4851-A8E2-7BF08A659D51}"/>
              </a:ext>
            </a:extLst>
          </p:cNvPr>
          <p:cNvSpPr txBox="1"/>
          <p:nvPr/>
        </p:nvSpPr>
        <p:spPr>
          <a:xfrm>
            <a:off x="591014" y="1306879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1</a:t>
            </a:r>
            <a:endParaRPr lang="ko-KR" altLang="en-US" sz="12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1FFE1E6-E16F-41DE-863F-594D0E26D130}"/>
              </a:ext>
            </a:extLst>
          </p:cNvPr>
          <p:cNvSpPr txBox="1"/>
          <p:nvPr/>
        </p:nvSpPr>
        <p:spPr>
          <a:xfrm>
            <a:off x="591014" y="3560768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2</a:t>
            </a:r>
            <a:endParaRPr lang="ko-KR" altLang="en-US" sz="12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041A9D2-3873-45B2-8EED-B3171A5C4BBE}"/>
              </a:ext>
            </a:extLst>
          </p:cNvPr>
          <p:cNvSpPr txBox="1"/>
          <p:nvPr/>
        </p:nvSpPr>
        <p:spPr>
          <a:xfrm>
            <a:off x="5085646" y="1956754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3</a:t>
            </a:r>
            <a:endParaRPr lang="ko-KR" altLang="en-US" sz="1200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322CC19-A750-47F2-A211-3CB2EC6B0197}"/>
              </a:ext>
            </a:extLst>
          </p:cNvPr>
          <p:cNvSpPr/>
          <p:nvPr/>
        </p:nvSpPr>
        <p:spPr>
          <a:xfrm>
            <a:off x="5085645" y="1956753"/>
            <a:ext cx="1286580" cy="1547169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83552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타원 55">
            <a:extLst>
              <a:ext uri="{FF2B5EF4-FFF2-40B4-BE49-F238E27FC236}">
                <a16:creationId xmlns:a16="http://schemas.microsoft.com/office/drawing/2014/main" id="{1CFB7D31-CF4F-4830-ABB4-A38FB9D17850}"/>
              </a:ext>
            </a:extLst>
          </p:cNvPr>
          <p:cNvSpPr/>
          <p:nvPr/>
        </p:nvSpPr>
        <p:spPr>
          <a:xfrm>
            <a:off x="8002788" y="4947937"/>
            <a:ext cx="1109462" cy="1109462"/>
          </a:xfrm>
          <a:prstGeom prst="ellipse">
            <a:avLst/>
          </a:prstGeom>
          <a:solidFill>
            <a:srgbClr val="FFF6D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0ECF1094-4080-4189-9554-5EB85B5470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070" y="2623737"/>
            <a:ext cx="2915730" cy="1368608"/>
          </a:xfrm>
          <a:prstGeom prst="rect">
            <a:avLst/>
          </a:prstGeom>
        </p:spPr>
      </p:pic>
      <p:pic>
        <p:nvPicPr>
          <p:cNvPr id="26" name="그림 25" descr="실내, 테이블, 컴퓨터, 책상이(가) 표시된 사진&#10;&#10;자동 생성된 설명">
            <a:extLst>
              <a:ext uri="{FF2B5EF4-FFF2-40B4-BE49-F238E27FC236}">
                <a16:creationId xmlns:a16="http://schemas.microsoft.com/office/drawing/2014/main" id="{7DDC6EAE-59C0-433F-8A72-00FBF9B0C5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070" y="985124"/>
            <a:ext cx="2915730" cy="1368608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5A66E204-B667-43CC-9D8B-CDE77F141F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070" y="4307882"/>
            <a:ext cx="2915730" cy="1368608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C0B3EFCD-643D-4057-A9E6-8116B1E7115B}"/>
              </a:ext>
            </a:extLst>
          </p:cNvPr>
          <p:cNvSpPr txBox="1"/>
          <p:nvPr/>
        </p:nvSpPr>
        <p:spPr>
          <a:xfrm>
            <a:off x="617100" y="2325157"/>
            <a:ext cx="15985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&lt;</a:t>
            </a:r>
            <a:r>
              <a:rPr lang="ko-KR" altLang="en-US" sz="1200" dirty="0"/>
              <a:t>고정형 </a:t>
            </a:r>
            <a:r>
              <a:rPr lang="en-US" altLang="ko-KR" sz="1200" dirty="0"/>
              <a:t>– </a:t>
            </a:r>
            <a:r>
              <a:rPr lang="ko-KR" altLang="en-US" sz="1200" dirty="0"/>
              <a:t>기본 상태</a:t>
            </a:r>
            <a:r>
              <a:rPr lang="en-US" altLang="ko-KR" sz="1200" dirty="0"/>
              <a:t>&gt;</a:t>
            </a:r>
            <a:endParaRPr lang="ko-KR" altLang="en-US" sz="12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6B6F65C-79C2-4930-8A16-E95EC6494800}"/>
              </a:ext>
            </a:extLst>
          </p:cNvPr>
          <p:cNvSpPr txBox="1"/>
          <p:nvPr/>
        </p:nvSpPr>
        <p:spPr>
          <a:xfrm>
            <a:off x="681177" y="5641402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&lt;</a:t>
            </a:r>
            <a:r>
              <a:rPr lang="ko-KR" altLang="en-US" sz="1200" dirty="0"/>
              <a:t>동적형</a:t>
            </a:r>
            <a:r>
              <a:rPr lang="en-US" altLang="ko-KR" sz="1200" dirty="0"/>
              <a:t>&gt;</a:t>
            </a:r>
            <a:endParaRPr lang="ko-KR" altLang="en-US" sz="12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0C773FD-0136-407C-B6AC-9743289F9AD1}"/>
              </a:ext>
            </a:extLst>
          </p:cNvPr>
          <p:cNvSpPr txBox="1"/>
          <p:nvPr/>
        </p:nvSpPr>
        <p:spPr>
          <a:xfrm>
            <a:off x="653109" y="4002854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&lt;</a:t>
            </a:r>
            <a:r>
              <a:rPr lang="ko-KR" altLang="en-US" sz="1200" dirty="0"/>
              <a:t>추적형</a:t>
            </a:r>
            <a:r>
              <a:rPr lang="en-US" altLang="ko-KR" sz="1200" dirty="0"/>
              <a:t>&gt;</a:t>
            </a:r>
            <a:endParaRPr lang="ko-KR" altLang="en-US" sz="1200" dirty="0"/>
          </a:p>
        </p:txBody>
      </p:sp>
      <p:graphicFrame>
        <p:nvGraphicFramePr>
          <p:cNvPr id="51" name="표 12">
            <a:extLst>
              <a:ext uri="{FF2B5EF4-FFF2-40B4-BE49-F238E27FC236}">
                <a16:creationId xmlns:a16="http://schemas.microsoft.com/office/drawing/2014/main" id="{8585D85C-266D-435E-A32A-B11F634B9FC3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969257867"/>
              </p:ext>
            </p:extLst>
          </p:nvPr>
        </p:nvGraphicFramePr>
        <p:xfrm>
          <a:off x="4000500" y="985124"/>
          <a:ext cx="7574400" cy="36832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3982">
                  <a:extLst>
                    <a:ext uri="{9D8B030D-6E8A-4147-A177-3AD203B41FA5}">
                      <a16:colId xmlns:a16="http://schemas.microsoft.com/office/drawing/2014/main" val="1101265835"/>
                    </a:ext>
                  </a:extLst>
                </a:gridCol>
                <a:gridCol w="780943">
                  <a:extLst>
                    <a:ext uri="{9D8B030D-6E8A-4147-A177-3AD203B41FA5}">
                      <a16:colId xmlns:a16="http://schemas.microsoft.com/office/drawing/2014/main" val="2085689415"/>
                    </a:ext>
                  </a:extLst>
                </a:gridCol>
                <a:gridCol w="3057437">
                  <a:extLst>
                    <a:ext uri="{9D8B030D-6E8A-4147-A177-3AD203B41FA5}">
                      <a16:colId xmlns:a16="http://schemas.microsoft.com/office/drawing/2014/main" val="3311132379"/>
                    </a:ext>
                  </a:extLst>
                </a:gridCol>
                <a:gridCol w="3212038">
                  <a:extLst>
                    <a:ext uri="{9D8B030D-6E8A-4147-A177-3AD203B41FA5}">
                      <a16:colId xmlns:a16="http://schemas.microsoft.com/office/drawing/2014/main" val="34390166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NO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의도분석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2815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고정형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일반적인 콘솔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게임방식을 사용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조작 인식 범위가 제한됨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기존 콘솔 게임의 경험이 있는 유저의 경우 더 편리하게 사용할 수 있음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68590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추적형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조이스틱 </a:t>
                      </a:r>
                      <a:r>
                        <a:rPr lang="en-US" altLang="ko-KR" sz="1000" dirty="0"/>
                        <a:t>UI</a:t>
                      </a:r>
                      <a:r>
                        <a:rPr lang="ko-KR" altLang="en-US" sz="1000" dirty="0"/>
                        <a:t>와 인식 범위가 유저의 엄지를 추적해 따라 다니는 기능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85725" marR="0" lvl="0" indent="-85725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000" dirty="0"/>
                        <a:t>기본 조작 방식에 익숙하지 않은 유저를 위한 </a:t>
                      </a:r>
                      <a:r>
                        <a:rPr lang="en-US" altLang="ko-KR" sz="1000" dirty="0"/>
                        <a:t>UI</a:t>
                      </a:r>
                      <a:r>
                        <a:rPr lang="ko-KR" altLang="en-US" sz="1000" dirty="0"/>
                        <a:t>배치</a:t>
                      </a:r>
                      <a:endParaRPr lang="en-US" altLang="ko-KR" sz="1000" dirty="0"/>
                    </a:p>
                    <a:p>
                      <a:pPr marL="85725" marR="0" lvl="0" indent="-85725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000" dirty="0"/>
                        <a:t>조작하지 않을 때 </a:t>
                      </a:r>
                      <a:r>
                        <a:rPr lang="en-US" altLang="ko-KR" sz="1000" dirty="0"/>
                        <a:t>UI</a:t>
                      </a:r>
                      <a:r>
                        <a:rPr lang="ko-KR" altLang="en-US" sz="1000" dirty="0"/>
                        <a:t>가 출력되지 않음</a:t>
                      </a:r>
                      <a:endParaRPr lang="en-US" altLang="ko-KR" sz="1000" dirty="0"/>
                    </a:p>
                    <a:p>
                      <a:pPr marL="85725" marR="0" lvl="0" indent="-85725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000" dirty="0"/>
                        <a:t>기본 설정에 비해 상대적으로 더 넓은 범위의 시야를 활용할 수 있음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37303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동적형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유저가 조작을 시작한 지점을 기준으로 조이스틱</a:t>
                      </a:r>
                      <a:r>
                        <a:rPr lang="en-US" altLang="ko-KR" sz="1000" dirty="0"/>
                        <a:t>UI</a:t>
                      </a:r>
                      <a:r>
                        <a:rPr lang="ko-KR" altLang="en-US" sz="1000" dirty="0"/>
                        <a:t>가 출력되며 해당 지점을 기준으로 좌우 상하 조작을 인식하여 처리하게 됨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85725" marR="0" lvl="0" indent="-85725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6269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4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8</a:t>
                      </a:r>
                      <a:r>
                        <a:rPr lang="ko-KR" altLang="en-US" sz="1000" dirty="0"/>
                        <a:t>면</a:t>
                      </a:r>
                      <a:r>
                        <a:rPr lang="en-US" altLang="ko-KR" sz="1000" dirty="0"/>
                        <a:t> </a:t>
                      </a:r>
                      <a:r>
                        <a:rPr lang="ko-KR" altLang="en-US" sz="1000" dirty="0"/>
                        <a:t>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상하 좌우 대각선 이동만 가능하게 하는 기능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조이스틱 인식 영역을 </a:t>
                      </a:r>
                      <a:r>
                        <a:rPr lang="en-US" altLang="ko-KR" sz="1000" dirty="0"/>
                        <a:t>8</a:t>
                      </a:r>
                      <a:r>
                        <a:rPr lang="ko-KR" altLang="en-US" sz="1000" dirty="0"/>
                        <a:t>등분해 이동방향을 계산하는 방식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조이스틱 조작을 시스템에서 보정해주는 것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해당 기능을 </a:t>
                      </a:r>
                      <a:r>
                        <a:rPr lang="en-US" altLang="ko-KR" sz="1000" dirty="0"/>
                        <a:t>on/off</a:t>
                      </a:r>
                      <a:r>
                        <a:rPr lang="ko-KR" altLang="en-US" sz="1000" dirty="0"/>
                        <a:t>하는 것으로 사용유무를 체크 가능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이동 조작이 미숙한 경우 캐릭터를 원하는 위치에 이동시키기 </a:t>
                      </a:r>
                      <a:r>
                        <a:rPr lang="ko-KR" altLang="en-US" sz="1000" dirty="0" err="1"/>
                        <a:t>힘듬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유저가 원하는 방식으로 캐릭터를 조작할 수 있음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97785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5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자유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조이스틱 조작 방향으로 캐릭터가 부드럽게 이동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기존 모바일 장르 </a:t>
                      </a:r>
                      <a:r>
                        <a:rPr lang="en-US" altLang="ko-KR" sz="1000" dirty="0"/>
                        <a:t>RPG</a:t>
                      </a:r>
                      <a:r>
                        <a:rPr lang="ko-KR" altLang="en-US" sz="1000" dirty="0"/>
                        <a:t>의 조작 방식과 동일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해당 조작 방식이 어려운 유저가 있을 수 있음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5798680"/>
                  </a:ext>
                </a:extLst>
              </a:tr>
            </a:tbl>
          </a:graphicData>
        </a:graphic>
      </p:graphicFrame>
      <p:sp>
        <p:nvSpPr>
          <p:cNvPr id="20" name="제목 3">
            <a:extLst>
              <a:ext uri="{FF2B5EF4-FFF2-40B4-BE49-F238E27FC236}">
                <a16:creationId xmlns:a16="http://schemas.microsoft.com/office/drawing/2014/main" id="{F63EF696-7F53-4EBB-A61E-2E01A45D82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0487"/>
            <a:ext cx="10515600" cy="474663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</a:rPr>
              <a:t>조이스틱 조작 방식 분석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516F7A0-5567-4A4F-AF97-9D8D9271C605}"/>
              </a:ext>
            </a:extLst>
          </p:cNvPr>
          <p:cNvSpPr txBox="1"/>
          <p:nvPr/>
        </p:nvSpPr>
        <p:spPr>
          <a:xfrm>
            <a:off x="652070" y="985124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1</a:t>
            </a:r>
            <a:endParaRPr lang="ko-KR" altLang="en-US" sz="12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01282F5-39AA-4153-9FE4-54D0F988D619}"/>
              </a:ext>
            </a:extLst>
          </p:cNvPr>
          <p:cNvSpPr txBox="1"/>
          <p:nvPr/>
        </p:nvSpPr>
        <p:spPr>
          <a:xfrm>
            <a:off x="652070" y="2644827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2</a:t>
            </a:r>
            <a:endParaRPr lang="ko-KR" altLang="en-US" sz="12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42BF218-DBA3-4E11-B15C-3A4347C7E565}"/>
              </a:ext>
            </a:extLst>
          </p:cNvPr>
          <p:cNvSpPr txBox="1"/>
          <p:nvPr/>
        </p:nvSpPr>
        <p:spPr>
          <a:xfrm>
            <a:off x="652070" y="4299826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3</a:t>
            </a:r>
            <a:endParaRPr lang="ko-KR" altLang="en-US" sz="1200" dirty="0"/>
          </a:p>
        </p:txBody>
      </p:sp>
      <p:pic>
        <p:nvPicPr>
          <p:cNvPr id="28" name="내용 개체 틀 11" descr="테이블, 앉아있는, 방, 컴퓨터이(가) 표시된 사진&#10;&#10;자동 생성된 설명">
            <a:extLst>
              <a:ext uri="{FF2B5EF4-FFF2-40B4-BE49-F238E27FC236}">
                <a16:creationId xmlns:a16="http://schemas.microsoft.com/office/drawing/2014/main" id="{CA7EA18D-6C43-4129-A705-1FA2AF06603C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24" t="53527" r="50819" b="29831"/>
          <a:stretch/>
        </p:blipFill>
        <p:spPr>
          <a:xfrm>
            <a:off x="4773409" y="5264655"/>
            <a:ext cx="457200" cy="361950"/>
          </a:xfrm>
          <a:prstGeom prst="rect">
            <a:avLst/>
          </a:prstGeom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9620124A-BCAC-4450-B7F9-12BA406D5604}"/>
              </a:ext>
            </a:extLst>
          </p:cNvPr>
          <p:cNvSpPr/>
          <p:nvPr/>
        </p:nvSpPr>
        <p:spPr>
          <a:xfrm>
            <a:off x="5344911" y="5264655"/>
            <a:ext cx="457200" cy="319475"/>
          </a:xfrm>
          <a:prstGeom prst="rightArrow">
            <a:avLst/>
          </a:prstGeom>
          <a:solidFill>
            <a:srgbClr val="FFE6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화살표: 오른쪽 28">
            <a:extLst>
              <a:ext uri="{FF2B5EF4-FFF2-40B4-BE49-F238E27FC236}">
                <a16:creationId xmlns:a16="http://schemas.microsoft.com/office/drawing/2014/main" id="{611A9327-9830-4B2A-8546-7B51F2609F1C}"/>
              </a:ext>
            </a:extLst>
          </p:cNvPr>
          <p:cNvSpPr/>
          <p:nvPr/>
        </p:nvSpPr>
        <p:spPr>
          <a:xfrm flipH="1">
            <a:off x="4201907" y="5264655"/>
            <a:ext cx="457200" cy="319475"/>
          </a:xfrm>
          <a:prstGeom prst="rightArrow">
            <a:avLst/>
          </a:prstGeom>
          <a:solidFill>
            <a:srgbClr val="FFE6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화살표: 오른쪽 30">
            <a:extLst>
              <a:ext uri="{FF2B5EF4-FFF2-40B4-BE49-F238E27FC236}">
                <a16:creationId xmlns:a16="http://schemas.microsoft.com/office/drawing/2014/main" id="{F16341A2-1E1E-4836-B86A-AAD594A201EB}"/>
              </a:ext>
            </a:extLst>
          </p:cNvPr>
          <p:cNvSpPr/>
          <p:nvPr/>
        </p:nvSpPr>
        <p:spPr>
          <a:xfrm rot="5400000">
            <a:off x="4773409" y="5769388"/>
            <a:ext cx="457200" cy="319475"/>
          </a:xfrm>
          <a:prstGeom prst="rightArrow">
            <a:avLst/>
          </a:prstGeom>
          <a:solidFill>
            <a:srgbClr val="FFE6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화살표: 오른쪽 31">
            <a:extLst>
              <a:ext uri="{FF2B5EF4-FFF2-40B4-BE49-F238E27FC236}">
                <a16:creationId xmlns:a16="http://schemas.microsoft.com/office/drawing/2014/main" id="{696A1F85-4A9C-4F6C-9D83-6434B40309AB}"/>
              </a:ext>
            </a:extLst>
          </p:cNvPr>
          <p:cNvSpPr/>
          <p:nvPr/>
        </p:nvSpPr>
        <p:spPr>
          <a:xfrm rot="16200000">
            <a:off x="4773410" y="4798512"/>
            <a:ext cx="457200" cy="319475"/>
          </a:xfrm>
          <a:prstGeom prst="rightArrow">
            <a:avLst/>
          </a:prstGeom>
          <a:solidFill>
            <a:srgbClr val="FFE6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화살표: 오른쪽 32">
            <a:extLst>
              <a:ext uri="{FF2B5EF4-FFF2-40B4-BE49-F238E27FC236}">
                <a16:creationId xmlns:a16="http://schemas.microsoft.com/office/drawing/2014/main" id="{8B17CB92-6C55-4223-8EC8-B4E56EC816C2}"/>
              </a:ext>
            </a:extLst>
          </p:cNvPr>
          <p:cNvSpPr/>
          <p:nvPr/>
        </p:nvSpPr>
        <p:spPr>
          <a:xfrm rot="18900000">
            <a:off x="5204224" y="4907886"/>
            <a:ext cx="457200" cy="319475"/>
          </a:xfrm>
          <a:prstGeom prst="rightArrow">
            <a:avLst/>
          </a:prstGeom>
          <a:solidFill>
            <a:srgbClr val="FFE6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화살표: 오른쪽 34">
            <a:extLst>
              <a:ext uri="{FF2B5EF4-FFF2-40B4-BE49-F238E27FC236}">
                <a16:creationId xmlns:a16="http://schemas.microsoft.com/office/drawing/2014/main" id="{B25A54B4-FBF0-49E8-94C9-85DEE2181574}"/>
              </a:ext>
            </a:extLst>
          </p:cNvPr>
          <p:cNvSpPr/>
          <p:nvPr/>
        </p:nvSpPr>
        <p:spPr>
          <a:xfrm rot="8100000">
            <a:off x="4365384" y="5698167"/>
            <a:ext cx="457200" cy="319475"/>
          </a:xfrm>
          <a:prstGeom prst="rightArrow">
            <a:avLst/>
          </a:prstGeom>
          <a:solidFill>
            <a:srgbClr val="FFE6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화살표: 오른쪽 35">
            <a:extLst>
              <a:ext uri="{FF2B5EF4-FFF2-40B4-BE49-F238E27FC236}">
                <a16:creationId xmlns:a16="http://schemas.microsoft.com/office/drawing/2014/main" id="{33E2047C-396A-4796-AE7C-4E8CF8F70E80}"/>
              </a:ext>
            </a:extLst>
          </p:cNvPr>
          <p:cNvSpPr/>
          <p:nvPr/>
        </p:nvSpPr>
        <p:spPr>
          <a:xfrm rot="2700000" flipH="1">
            <a:off x="4365385" y="4907887"/>
            <a:ext cx="457200" cy="319475"/>
          </a:xfrm>
          <a:prstGeom prst="rightArrow">
            <a:avLst/>
          </a:prstGeom>
          <a:solidFill>
            <a:srgbClr val="FFE6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화살표: 오른쪽 36">
            <a:extLst>
              <a:ext uri="{FF2B5EF4-FFF2-40B4-BE49-F238E27FC236}">
                <a16:creationId xmlns:a16="http://schemas.microsoft.com/office/drawing/2014/main" id="{EAD7E430-E414-4648-BAEB-CC5A11F10730}"/>
              </a:ext>
            </a:extLst>
          </p:cNvPr>
          <p:cNvSpPr/>
          <p:nvPr/>
        </p:nvSpPr>
        <p:spPr>
          <a:xfrm rot="13500000" flipH="1">
            <a:off x="5181107" y="5698166"/>
            <a:ext cx="457200" cy="319475"/>
          </a:xfrm>
          <a:prstGeom prst="rightArrow">
            <a:avLst/>
          </a:prstGeom>
          <a:solidFill>
            <a:srgbClr val="FFE6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B8A67C42-C0D2-47DA-9BBA-E70A2C16E3E9}"/>
              </a:ext>
            </a:extLst>
          </p:cNvPr>
          <p:cNvSpPr/>
          <p:nvPr/>
        </p:nvSpPr>
        <p:spPr>
          <a:xfrm>
            <a:off x="8087621" y="5032770"/>
            <a:ext cx="939796" cy="939796"/>
          </a:xfrm>
          <a:prstGeom prst="ellipse">
            <a:avLst/>
          </a:prstGeom>
          <a:solidFill>
            <a:srgbClr val="FFF6D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E18BEFE5-4590-48B3-AA07-16F49728B0B2}"/>
              </a:ext>
            </a:extLst>
          </p:cNvPr>
          <p:cNvSpPr/>
          <p:nvPr/>
        </p:nvSpPr>
        <p:spPr>
          <a:xfrm>
            <a:off x="8186044" y="5129926"/>
            <a:ext cx="742950" cy="742950"/>
          </a:xfrm>
          <a:prstGeom prst="ellipse">
            <a:avLst/>
          </a:prstGeom>
          <a:solidFill>
            <a:srgbClr val="FFF6D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4" name="내용 개체 틀 11" descr="테이블, 앉아있는, 방, 컴퓨터이(가) 표시된 사진&#10;&#10;자동 생성된 설명">
            <a:extLst>
              <a:ext uri="{FF2B5EF4-FFF2-40B4-BE49-F238E27FC236}">
                <a16:creationId xmlns:a16="http://schemas.microsoft.com/office/drawing/2014/main" id="{54E5B560-AD2D-4FC0-BA23-D4BF42BF9643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24" t="53527" r="50819" b="29831"/>
          <a:stretch/>
        </p:blipFill>
        <p:spPr>
          <a:xfrm>
            <a:off x="8328919" y="5320426"/>
            <a:ext cx="457200" cy="361950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06AE0432-7E9F-4790-9280-E74F0F967549}"/>
              </a:ext>
            </a:extLst>
          </p:cNvPr>
          <p:cNvSpPr txBox="1"/>
          <p:nvPr/>
        </p:nvSpPr>
        <p:spPr>
          <a:xfrm>
            <a:off x="5916413" y="5307131"/>
            <a:ext cx="9140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/>
              <a:t>&lt;8</a:t>
            </a:r>
            <a:r>
              <a:rPr lang="ko-KR" altLang="en-US" sz="1200" dirty="0"/>
              <a:t>면 이동</a:t>
            </a:r>
            <a:r>
              <a:rPr lang="en-US" altLang="ko-KR" sz="1200" dirty="0"/>
              <a:t>&gt;</a:t>
            </a:r>
            <a:endParaRPr lang="ko-KR" altLang="en-US" sz="1200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58136B79-F13B-47B7-9FD8-4EAC70387F14}"/>
              </a:ext>
            </a:extLst>
          </p:cNvPr>
          <p:cNvSpPr txBox="1"/>
          <p:nvPr/>
        </p:nvSpPr>
        <p:spPr>
          <a:xfrm>
            <a:off x="9227440" y="5362902"/>
            <a:ext cx="9893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&lt;</a:t>
            </a:r>
            <a:r>
              <a:rPr lang="ko-KR" altLang="en-US" sz="1200" dirty="0"/>
              <a:t>자유 이동</a:t>
            </a:r>
            <a:r>
              <a:rPr lang="en-US" altLang="ko-KR" sz="1200" dirty="0"/>
              <a:t>&gt;</a:t>
            </a:r>
            <a:endParaRPr lang="ko-KR" altLang="en-US" sz="12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EF2E04C-B9CA-4D43-9550-00D165FD23BB}"/>
              </a:ext>
            </a:extLst>
          </p:cNvPr>
          <p:cNvSpPr txBox="1"/>
          <p:nvPr/>
        </p:nvSpPr>
        <p:spPr>
          <a:xfrm>
            <a:off x="93225" y="6569839"/>
            <a:ext cx="326559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※ gif</a:t>
            </a:r>
            <a:r>
              <a:rPr lang="ko-KR" altLang="en-US" sz="800" dirty="0"/>
              <a:t> 파일입니다</a:t>
            </a:r>
            <a:r>
              <a:rPr lang="en-US" altLang="ko-KR" sz="800" dirty="0"/>
              <a:t>. </a:t>
            </a:r>
            <a:r>
              <a:rPr lang="ko-KR" altLang="en-US" sz="800" dirty="0"/>
              <a:t>슬라이드 쇼로 보시면 움직임을 확인할 수 있습니다</a:t>
            </a:r>
            <a:r>
              <a:rPr lang="en-US" altLang="ko-KR" sz="800" dirty="0"/>
              <a:t>.</a:t>
            </a:r>
            <a:endParaRPr lang="ko-KR" altLang="en-US" sz="8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4D71D81-D42C-4939-B055-DBC45F4803D5}"/>
              </a:ext>
            </a:extLst>
          </p:cNvPr>
          <p:cNvSpPr txBox="1"/>
          <p:nvPr/>
        </p:nvSpPr>
        <p:spPr>
          <a:xfrm>
            <a:off x="4189213" y="4835138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4</a:t>
            </a:r>
            <a:endParaRPr lang="ko-KR" altLang="en-US" sz="12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580F48A-64F8-4A87-86F5-E12152D0531E}"/>
              </a:ext>
            </a:extLst>
          </p:cNvPr>
          <p:cNvSpPr txBox="1"/>
          <p:nvPr/>
        </p:nvSpPr>
        <p:spPr>
          <a:xfrm>
            <a:off x="8021943" y="5014020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5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7177244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762800E-74FF-44C5-931A-4D67B6969C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27941" y="2404630"/>
            <a:ext cx="6006858" cy="3754630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/>
              <a:t>&lt;</a:t>
            </a:r>
            <a:r>
              <a:rPr lang="ko-KR" altLang="en-US" sz="1400" b="1" dirty="0"/>
              <a:t>분석 내용</a:t>
            </a:r>
            <a:r>
              <a:rPr lang="en-US" altLang="ko-KR" sz="1400" b="1" dirty="0"/>
              <a:t>&gt;</a:t>
            </a:r>
          </a:p>
          <a:p>
            <a:pPr marL="85725" indent="-85725">
              <a:lnSpc>
                <a:spcPct val="150000"/>
              </a:lnSpc>
            </a:pPr>
            <a:r>
              <a:rPr lang="ko-KR" altLang="en-US" sz="1200" dirty="0" err="1"/>
              <a:t>로그라이크</a:t>
            </a:r>
            <a:r>
              <a:rPr lang="ko-KR" altLang="en-US" sz="1200" dirty="0"/>
              <a:t> 장르가 매우 마이너한 장르다</a:t>
            </a:r>
            <a:endParaRPr lang="en-US" altLang="ko-KR" sz="1200" dirty="0"/>
          </a:p>
          <a:p>
            <a:pPr marL="85725" indent="-85725">
              <a:lnSpc>
                <a:spcPct val="150000"/>
              </a:lnSpc>
            </a:pPr>
            <a:r>
              <a:rPr lang="ko-KR" altLang="en-US" sz="1200" dirty="0"/>
              <a:t>플레이 스토어에서도 장르 이름이 다양하게 출시되었다</a:t>
            </a:r>
            <a:endParaRPr lang="en-US" altLang="ko-KR" sz="1200" dirty="0"/>
          </a:p>
          <a:p>
            <a:pPr marL="85725" indent="-85725">
              <a:lnSpc>
                <a:spcPct val="150000"/>
              </a:lnSpc>
            </a:pPr>
            <a:r>
              <a:rPr lang="ko-KR" altLang="en-US" sz="1200" dirty="0"/>
              <a:t>스토어 출시를 고려할 때 장르를 액션 </a:t>
            </a:r>
            <a:r>
              <a:rPr lang="en-US" altLang="ko-KR" sz="1200" dirty="0"/>
              <a:t>RPG</a:t>
            </a:r>
            <a:r>
              <a:rPr lang="ko-KR" altLang="en-US" sz="1200" dirty="0"/>
              <a:t>로 출시할 예정</a:t>
            </a:r>
            <a:endParaRPr lang="en-US" altLang="ko-KR" sz="1200" dirty="0"/>
          </a:p>
          <a:p>
            <a:pPr marL="85725" indent="-85725">
              <a:lnSpc>
                <a:spcPct val="150000"/>
              </a:lnSpc>
            </a:pPr>
            <a:r>
              <a:rPr lang="ko-KR" altLang="en-US" sz="1200" dirty="0"/>
              <a:t>기존 </a:t>
            </a:r>
            <a:r>
              <a:rPr lang="ko-KR" altLang="en-US" sz="1200" dirty="0" err="1"/>
              <a:t>로그라이크</a:t>
            </a:r>
            <a:r>
              <a:rPr lang="ko-KR" altLang="en-US" sz="1200" dirty="0"/>
              <a:t> 장르를 플레이해본 경험이 있는 유저의 경우 유입될 확률이 높음</a:t>
            </a:r>
            <a:endParaRPr lang="en-US" altLang="ko-KR" sz="1200" dirty="0"/>
          </a:p>
          <a:p>
            <a:pPr marL="85725" indent="-85725">
              <a:lnSpc>
                <a:spcPct val="150000"/>
              </a:lnSpc>
            </a:pPr>
            <a:r>
              <a:rPr lang="ko-KR" altLang="en-US" sz="1200" dirty="0"/>
              <a:t>그 외에 경험은 없지만 유사장르</a:t>
            </a:r>
            <a:r>
              <a:rPr lang="en-US" altLang="ko-KR" sz="1200" dirty="0"/>
              <a:t>(RPG, ARPG, </a:t>
            </a:r>
            <a:r>
              <a:rPr lang="ko-KR" altLang="en-US" sz="1200" dirty="0"/>
              <a:t>액션</a:t>
            </a:r>
            <a:r>
              <a:rPr lang="en-US" altLang="ko-KR" sz="1200" dirty="0"/>
              <a:t>, </a:t>
            </a:r>
            <a:r>
              <a:rPr lang="ko-KR" altLang="en-US" sz="1200" dirty="0"/>
              <a:t>어드벤처</a:t>
            </a:r>
            <a:r>
              <a:rPr lang="en-US" altLang="ko-KR" sz="1200" dirty="0"/>
              <a:t>)</a:t>
            </a:r>
            <a:r>
              <a:rPr lang="ko-KR" altLang="en-US" sz="1200" dirty="0"/>
              <a:t>를 플레이한 경험이 있는 유저의 경우에도 유입될 확률이 존재함</a:t>
            </a:r>
            <a:endParaRPr lang="en-US" altLang="ko-KR" sz="1200" dirty="0"/>
          </a:p>
          <a:p>
            <a:pPr marL="85725" indent="-85725">
              <a:lnSpc>
                <a:spcPct val="150000"/>
              </a:lnSpc>
            </a:pPr>
            <a:r>
              <a:rPr lang="ko-KR" altLang="en-US" sz="1200" dirty="0"/>
              <a:t>롤플레잉 장르 유저들 중 </a:t>
            </a:r>
            <a:r>
              <a:rPr lang="en-US" altLang="ko-KR" sz="1200" dirty="0"/>
              <a:t>20</a:t>
            </a:r>
            <a:r>
              <a:rPr lang="ko-KR" altLang="en-US" sz="1200" dirty="0"/>
              <a:t>대가</a:t>
            </a:r>
            <a:r>
              <a:rPr lang="en-US" altLang="ko-KR" sz="1200" dirty="0"/>
              <a:t>, </a:t>
            </a:r>
            <a:r>
              <a:rPr lang="ko-KR" altLang="en-US" sz="1200" dirty="0"/>
              <a:t>어드벤처 장르에서 </a:t>
            </a:r>
            <a:r>
              <a:rPr lang="en-US" altLang="ko-KR" sz="1200" dirty="0"/>
              <a:t>10</a:t>
            </a:r>
            <a:r>
              <a:rPr lang="ko-KR" altLang="en-US" sz="1200" dirty="0"/>
              <a:t>대가 해당 게임에 유입될 확률이 높다</a:t>
            </a:r>
            <a:r>
              <a:rPr lang="en-US" altLang="ko-KR" sz="1200" dirty="0"/>
              <a:t>.</a:t>
            </a:r>
          </a:p>
          <a:p>
            <a:pPr marL="85725" indent="-85725">
              <a:lnSpc>
                <a:spcPct val="150000"/>
              </a:lnSpc>
            </a:pPr>
            <a:r>
              <a:rPr lang="ko-KR" altLang="en-US" sz="1200" dirty="0"/>
              <a:t>여성 보다는 남성 유저의 유입이 많을 것으로 예상</a:t>
            </a:r>
            <a:endParaRPr lang="en-US" altLang="ko-KR" sz="1200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F63EF696-7F53-4EBB-A61E-2E01A45D82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0487"/>
            <a:ext cx="10515600" cy="474663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</a:rPr>
              <a:t>사용자 분석</a:t>
            </a:r>
            <a:r>
              <a:rPr lang="en-US" altLang="ko-KR" sz="1400" dirty="0">
                <a:solidFill>
                  <a:schemeClr val="bg1"/>
                </a:solidFill>
              </a:rPr>
              <a:t>(</a:t>
            </a:r>
            <a:r>
              <a:rPr lang="ko-KR" altLang="en-US" sz="1400" dirty="0">
                <a:solidFill>
                  <a:schemeClr val="bg1"/>
                </a:solidFill>
              </a:rPr>
              <a:t>구글 플레이 </a:t>
            </a:r>
            <a:r>
              <a:rPr lang="en-US" altLang="ko-KR" sz="1400" dirty="0">
                <a:solidFill>
                  <a:schemeClr val="bg1"/>
                </a:solidFill>
              </a:rPr>
              <a:t>&amp; 2019</a:t>
            </a:r>
            <a:r>
              <a:rPr lang="ko-KR" altLang="en-US" sz="1400" dirty="0">
                <a:solidFill>
                  <a:schemeClr val="bg1"/>
                </a:solidFill>
              </a:rPr>
              <a:t>년 게임 이용자 실태 조사</a:t>
            </a:r>
            <a:r>
              <a:rPr lang="en-US" altLang="ko-KR" sz="1400" dirty="0">
                <a:solidFill>
                  <a:schemeClr val="bg1"/>
                </a:solidFill>
              </a:rPr>
              <a:t>)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9" name="내용 개체 틀 2">
            <a:extLst>
              <a:ext uri="{FF2B5EF4-FFF2-40B4-BE49-F238E27FC236}">
                <a16:creationId xmlns:a16="http://schemas.microsoft.com/office/drawing/2014/main" id="{3447C939-DC8B-48F6-8FC7-CE3B949B50A3}"/>
              </a:ext>
            </a:extLst>
          </p:cNvPr>
          <p:cNvSpPr txBox="1">
            <a:spLocks/>
          </p:cNvSpPr>
          <p:nvPr/>
        </p:nvSpPr>
        <p:spPr>
          <a:xfrm>
            <a:off x="5727941" y="1109844"/>
            <a:ext cx="6006858" cy="123654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lnSpc>
                <a:spcPct val="150000"/>
              </a:lnSpc>
              <a:spcAft>
                <a:spcPts val="0"/>
              </a:spcAft>
              <a:buNone/>
            </a:pPr>
            <a:r>
              <a:rPr lang="en-US" altLang="ko-KR" sz="1400" b="1" dirty="0"/>
              <a:t>&lt;</a:t>
            </a:r>
            <a:r>
              <a:rPr lang="ko-KR" altLang="en-US" sz="1400" b="1" dirty="0"/>
              <a:t>분석 목적</a:t>
            </a:r>
            <a:r>
              <a:rPr lang="en-US" altLang="ko-KR" sz="1400" b="1" dirty="0"/>
              <a:t>&gt;</a:t>
            </a:r>
          </a:p>
          <a:p>
            <a:pPr marL="85725" indent="-85725" fontAlgn="auto">
              <a:lnSpc>
                <a:spcPct val="150000"/>
              </a:lnSpc>
              <a:spcAft>
                <a:spcPts val="0"/>
              </a:spcAft>
            </a:pPr>
            <a:r>
              <a:rPr lang="ko-KR" altLang="en-US" sz="1200" dirty="0"/>
              <a:t>좀 더 효과적인 </a:t>
            </a:r>
            <a:r>
              <a:rPr lang="en-US" altLang="ko-KR" sz="1200" dirty="0"/>
              <a:t>UI </a:t>
            </a:r>
            <a:r>
              <a:rPr lang="ko-KR" altLang="en-US" sz="1200" dirty="0"/>
              <a:t>설계를 위해</a:t>
            </a:r>
            <a:endParaRPr lang="en-US" altLang="ko-KR" sz="1200" dirty="0"/>
          </a:p>
          <a:p>
            <a:pPr marL="85725" indent="-85725" fontAlgn="auto">
              <a:lnSpc>
                <a:spcPct val="150000"/>
              </a:lnSpc>
              <a:spcAft>
                <a:spcPts val="0"/>
              </a:spcAft>
            </a:pPr>
            <a:r>
              <a:rPr lang="ko-KR" altLang="en-US" sz="1200" dirty="0"/>
              <a:t>분석 자료를 통해 페르소나 제작에 활용할 정보를 수집하기 위한 작업</a:t>
            </a:r>
            <a:endParaRPr lang="en-US" altLang="ko-KR" sz="1200" dirty="0"/>
          </a:p>
        </p:txBody>
      </p:sp>
      <p:pic>
        <p:nvPicPr>
          <p:cNvPr id="33" name="내용 개체 틀 32" descr="스크린샷이(가) 표시된 사진&#10;&#10;자동 생성된 설명">
            <a:extLst>
              <a:ext uri="{FF2B5EF4-FFF2-40B4-BE49-F238E27FC236}">
                <a16:creationId xmlns:a16="http://schemas.microsoft.com/office/drawing/2014/main" id="{B3C00B84-8D59-4CF9-8F7E-D9342EEEAE9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426" y="859678"/>
            <a:ext cx="3482145" cy="3089904"/>
          </a:xfrm>
          <a:prstGeom prst="rect">
            <a:avLst/>
          </a:prstGeom>
        </p:spPr>
      </p:pic>
      <p:pic>
        <p:nvPicPr>
          <p:cNvPr id="47" name="내용 개체 틀 46">
            <a:extLst>
              <a:ext uri="{FF2B5EF4-FFF2-40B4-BE49-F238E27FC236}">
                <a16:creationId xmlns:a16="http://schemas.microsoft.com/office/drawing/2014/main" id="{18F80AC8-56E9-47CA-8C13-F462A0DB6185}"/>
              </a:ext>
            </a:extLst>
          </p:cNvPr>
          <p:cNvPicPr>
            <a:picLocks noGrp="1" noChangeAspect="1"/>
          </p:cNvPicPr>
          <p:nvPr>
            <p:ph sz="half" idx="13"/>
          </p:nvPr>
        </p:nvPicPr>
        <p:blipFill rotWithShape="1">
          <a:blip r:embed="rId4"/>
          <a:srcRect l="3168" t="52713" r="88364" b="30877"/>
          <a:stretch/>
        </p:blipFill>
        <p:spPr>
          <a:xfrm>
            <a:off x="1407543" y="3949582"/>
            <a:ext cx="3661914" cy="2459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7786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</a:rPr>
              <a:t>페르소나 설정 및 분석</a:t>
            </a:r>
          </a:p>
        </p:txBody>
      </p:sp>
      <p:graphicFrame>
        <p:nvGraphicFramePr>
          <p:cNvPr id="10" name="표 개체 틀 9"/>
          <p:cNvGraphicFramePr>
            <a:graphicFrameLocks noGrp="1"/>
          </p:cNvGraphicFramePr>
          <p:nvPr>
            <p:ph type="tbl" sz="quarter" idx="13"/>
            <p:extLst>
              <p:ext uri="{D42A27DB-BD31-4B8C-83A1-F6EECF244321}">
                <p14:modId xmlns:p14="http://schemas.microsoft.com/office/powerpoint/2010/main" val="1329942525"/>
              </p:ext>
            </p:extLst>
          </p:nvPr>
        </p:nvGraphicFramePr>
        <p:xfrm>
          <a:off x="344488" y="3805238"/>
          <a:ext cx="4371975" cy="8810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71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기존 플레이 게임</a:t>
                      </a:r>
                    </a:p>
                  </a:txBody>
                  <a:tcPr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022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라이프 애프터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언더월드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 :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핵전쟁 이후 생존 게임</a:t>
                      </a:r>
                    </a:p>
                  </a:txBody>
                  <a:tcPr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개체 틀 8"/>
          <p:cNvGraphicFramePr>
            <a:graphicFrameLocks noGrp="1"/>
          </p:cNvGraphicFramePr>
          <p:nvPr>
            <p:ph type="tbl" sz="quarter" idx="14"/>
          </p:nvPr>
        </p:nvGraphicFramePr>
        <p:xfrm>
          <a:off x="344488" y="2801938"/>
          <a:ext cx="4371975" cy="8651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71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주 사용 커뮤니티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앱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4347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8" name="표 개체 틀 7"/>
          <p:cNvGraphicFramePr>
            <a:graphicFrameLocks noGrp="1"/>
          </p:cNvGraphicFramePr>
          <p:nvPr>
            <p:ph type="tbl" sz="quarter" idx="16"/>
            <p:extLst>
              <p:ext uri="{D42A27DB-BD31-4B8C-83A1-F6EECF244321}">
                <p14:modId xmlns:p14="http://schemas.microsoft.com/office/powerpoint/2010/main" val="1910705718"/>
              </p:ext>
            </p:extLst>
          </p:nvPr>
        </p:nvGraphicFramePr>
        <p:xfrm>
          <a:off x="4910138" y="848143"/>
          <a:ext cx="6899275" cy="20783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99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프로필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요구사항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spc="100" dirty="0">
                          <a:solidFill>
                            <a:schemeClr val="tx1"/>
                          </a:solidFill>
                        </a:rPr>
                        <a:t>고등학교를 진학하는 중학생으로 몇 달 전부터 학원을 다니기 시작했다</a:t>
                      </a:r>
                      <a:r>
                        <a:rPr lang="en-US" altLang="ko-KR" sz="1200" spc="10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spc="100" dirty="0">
                          <a:solidFill>
                            <a:schemeClr val="tx1"/>
                          </a:solidFill>
                        </a:rPr>
                        <a:t>학원을 다니기 전에 친구들과 </a:t>
                      </a:r>
                      <a:r>
                        <a:rPr lang="en-US" altLang="ko-KR" sz="1200" spc="100" dirty="0">
                          <a:solidFill>
                            <a:schemeClr val="tx1"/>
                          </a:solidFill>
                        </a:rPr>
                        <a:t>PC</a:t>
                      </a:r>
                      <a:r>
                        <a:rPr lang="ko-KR" altLang="en-US" sz="1200" spc="100" dirty="0">
                          <a:solidFill>
                            <a:schemeClr val="tx1"/>
                          </a:solidFill>
                        </a:rPr>
                        <a:t>방에서 시간을 보냈다</a:t>
                      </a:r>
                      <a:r>
                        <a:rPr lang="en-US" altLang="ko-KR" sz="1200" spc="10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spc="100" dirty="0">
                          <a:solidFill>
                            <a:schemeClr val="tx1"/>
                          </a:solidFill>
                        </a:rPr>
                        <a:t>학원을 다닌 이후 </a:t>
                      </a:r>
                      <a:r>
                        <a:rPr lang="en-US" altLang="ko-KR" sz="1200" spc="100" dirty="0">
                          <a:solidFill>
                            <a:schemeClr val="tx1"/>
                          </a:solidFill>
                        </a:rPr>
                        <a:t>PC</a:t>
                      </a:r>
                      <a:r>
                        <a:rPr lang="ko-KR" altLang="en-US" sz="1200" spc="100" dirty="0">
                          <a:solidFill>
                            <a:schemeClr val="tx1"/>
                          </a:solidFill>
                        </a:rPr>
                        <a:t>게임보다 모바일 게임을 많이 플레이 하게 되었다</a:t>
                      </a:r>
                      <a:r>
                        <a:rPr lang="en-US" altLang="ko-KR" sz="1200" spc="100" dirty="0">
                          <a:solidFill>
                            <a:schemeClr val="tx1"/>
                          </a:solidFill>
                        </a:rPr>
                        <a:t>.</a:t>
                      </a:r>
                      <a:r>
                        <a:rPr lang="ko-KR" altLang="en-US" sz="1200" spc="100" dirty="0">
                          <a:solidFill>
                            <a:schemeClr val="tx1"/>
                          </a:solidFill>
                        </a:rPr>
                        <a:t> 스스로도 새롭게 배우는 게임에 적응하는 것이 빠르다고 판단하고 있다</a:t>
                      </a:r>
                      <a:r>
                        <a:rPr lang="en-US" altLang="ko-KR" sz="1200" spc="10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spc="100" dirty="0">
                          <a:solidFill>
                            <a:schemeClr val="tx1"/>
                          </a:solidFill>
                        </a:rPr>
                        <a:t>모바일로 플레이하는 게임은 직접 조작하며 플레이 할 수 있는 어드벤처 장르와 액션 장르의 게임을 주로 플레이 했다</a:t>
                      </a:r>
                      <a:r>
                        <a:rPr lang="en-US" altLang="ko-KR" sz="1200" spc="10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spc="100" dirty="0">
                          <a:solidFill>
                            <a:schemeClr val="tx1"/>
                          </a:solidFill>
                        </a:rPr>
                        <a:t>새로운 장르를 플레이하는 거부감이 없다</a:t>
                      </a:r>
                      <a:r>
                        <a:rPr lang="en-US" altLang="ko-KR" sz="1200" spc="10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spc="100" dirty="0">
                          <a:solidFill>
                            <a:schemeClr val="tx1"/>
                          </a:solidFill>
                        </a:rPr>
                        <a:t>친구들과 보내는 시간이 적지만 주기적으로 메신저를 통해 소통한다</a:t>
                      </a:r>
                      <a:r>
                        <a:rPr lang="en-US" altLang="ko-KR" sz="1200" spc="1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2" name="표 개체 틀 11"/>
          <p:cNvGraphicFramePr>
            <a:graphicFrameLocks noGrp="1"/>
          </p:cNvGraphicFramePr>
          <p:nvPr>
            <p:ph type="tbl" sz="quarter" idx="17"/>
            <p:extLst>
              <p:ext uri="{D42A27DB-BD31-4B8C-83A1-F6EECF244321}">
                <p14:modId xmlns:p14="http://schemas.microsoft.com/office/powerpoint/2010/main" val="2709360755"/>
              </p:ext>
            </p:extLst>
          </p:nvPr>
        </p:nvGraphicFramePr>
        <p:xfrm>
          <a:off x="333374" y="4819650"/>
          <a:ext cx="11458935" cy="12618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90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8298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26183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페르소나 분석</a:t>
                      </a:r>
                    </a:p>
                  </a:txBody>
                  <a:tcPr anchor="ctr"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직접 공략을 연구하기도 하며 정보를 다른 유저들과 공유하려 하기 때문에 신규 유저 유입에 도움이 됨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제일 기본적인 이용형태를 띈 유저가 되어 시간이 지나도 꾸준히 플레이 하게 될 경향이 높음</a:t>
                      </a:r>
                    </a:p>
                  </a:txBody>
                  <a:tcPr anchor="ctr"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1" name="표 개체 틀 10">
            <a:extLst>
              <a:ext uri="{FF2B5EF4-FFF2-40B4-BE49-F238E27FC236}">
                <a16:creationId xmlns:a16="http://schemas.microsoft.com/office/drawing/2014/main" id="{552B0393-3FDC-4C16-9C32-139BC55BC7D3}"/>
              </a:ext>
            </a:extLst>
          </p:cNvPr>
          <p:cNvGraphicFramePr>
            <a:graphicFrameLocks noGrp="1"/>
          </p:cNvGraphicFramePr>
          <p:nvPr>
            <p:ph type="tbl" sz="quarter" idx="15"/>
            <p:extLst>
              <p:ext uri="{D42A27DB-BD31-4B8C-83A1-F6EECF244321}">
                <p14:modId xmlns:p14="http://schemas.microsoft.com/office/powerpoint/2010/main" val="1170174172"/>
              </p:ext>
            </p:extLst>
          </p:nvPr>
        </p:nvGraphicFramePr>
        <p:xfrm>
          <a:off x="4910138" y="3004685"/>
          <a:ext cx="6875460" cy="16808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91820">
                  <a:extLst>
                    <a:ext uri="{9D8B030D-6E8A-4147-A177-3AD203B41FA5}">
                      <a16:colId xmlns:a16="http://schemas.microsoft.com/office/drawing/2014/main" val="3782795231"/>
                    </a:ext>
                  </a:extLst>
                </a:gridCol>
                <a:gridCol w="2291820">
                  <a:extLst>
                    <a:ext uri="{9D8B030D-6E8A-4147-A177-3AD203B41FA5}">
                      <a16:colId xmlns:a16="http://schemas.microsoft.com/office/drawing/2014/main" val="795593041"/>
                    </a:ext>
                  </a:extLst>
                </a:gridCol>
                <a:gridCol w="2291820">
                  <a:extLst>
                    <a:ext uri="{9D8B030D-6E8A-4147-A177-3AD203B41FA5}">
                      <a16:colId xmlns:a16="http://schemas.microsoft.com/office/drawing/2014/main" val="3613917651"/>
                    </a:ext>
                  </a:extLst>
                </a:gridCol>
              </a:tblGrid>
              <a:tr h="31169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이용 동기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이용 형태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주요 경험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8268928"/>
                  </a:ext>
                </a:extLst>
              </a:tr>
              <a:tr h="1344937">
                <a:tc>
                  <a:txBody>
                    <a:bodyPr/>
                    <a:lstStyle/>
                    <a:p>
                      <a:pPr marL="85725" indent="-85725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100" dirty="0"/>
                        <a:t>친구의 추천으로 게임을 알게 됨</a:t>
                      </a:r>
                      <a:endParaRPr lang="en-US" altLang="ko-KR" sz="1100" dirty="0"/>
                    </a:p>
                    <a:p>
                      <a:pPr marL="85725" indent="-85725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100" dirty="0"/>
                        <a:t>직접 스토어에 검색하여 다운 받게 됨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5725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처음에는 친구에게 공략 방식을 물어보는 식으로 플레이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marL="85725" indent="-85725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100" baseline="0" dirty="0">
                          <a:solidFill>
                            <a:sysClr val="windowText" lastClr="000000"/>
                          </a:solidFill>
                        </a:rPr>
                        <a:t>점차 직접 공략 방법을 구상하고 타인과 공유하기 시작</a:t>
                      </a:r>
                      <a:endParaRPr lang="en-US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액션 장르 게임을 플레이한 경험 덕분에 쉽게 게임에 적응 할 수 있었다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marL="85725" marR="0" lvl="0" indent="-85725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흔하지 않은 게임 컨셉에 오랜 시간 흥미를 유지할 수 있었다</a:t>
                      </a:r>
                      <a:endParaRPr lang="en-US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9971720"/>
                  </a:ext>
                </a:extLst>
              </a:tr>
            </a:tbl>
          </a:graphicData>
        </a:graphic>
      </p:graphicFrame>
      <p:graphicFrame>
        <p:nvGraphicFramePr>
          <p:cNvPr id="13" name="표 2">
            <a:extLst>
              <a:ext uri="{FF2B5EF4-FFF2-40B4-BE49-F238E27FC236}">
                <a16:creationId xmlns:a16="http://schemas.microsoft.com/office/drawing/2014/main" id="{6BC3D48F-BE66-435D-87DB-365C3B5AD4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5770506"/>
              </p:ext>
            </p:extLst>
          </p:nvPr>
        </p:nvGraphicFramePr>
        <p:xfrm>
          <a:off x="1927914" y="848143"/>
          <a:ext cx="2782919" cy="1858104"/>
        </p:xfrm>
        <a:graphic>
          <a:graphicData uri="http://schemas.openxmlformats.org/drawingml/2006/table">
            <a:tbl>
              <a:tblPr first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875445">
                  <a:extLst>
                    <a:ext uri="{9D8B030D-6E8A-4147-A177-3AD203B41FA5}">
                      <a16:colId xmlns:a16="http://schemas.microsoft.com/office/drawing/2014/main" val="1438293006"/>
                    </a:ext>
                  </a:extLst>
                </a:gridCol>
                <a:gridCol w="1907474">
                  <a:extLst>
                    <a:ext uri="{9D8B030D-6E8A-4147-A177-3AD203B41FA5}">
                      <a16:colId xmlns:a16="http://schemas.microsoft.com/office/drawing/2014/main" val="1456160924"/>
                    </a:ext>
                  </a:extLst>
                </a:gridCol>
              </a:tblGrid>
              <a:tr h="36546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dirty="0">
                          <a:solidFill>
                            <a:sysClr val="windowText" lastClr="000000"/>
                          </a:solidFill>
                        </a:rPr>
                        <a:t>이름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894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dirty="0">
                          <a:solidFill>
                            <a:sysClr val="windowText" lastClr="000000"/>
                          </a:solidFill>
                        </a:rPr>
                        <a:t>이 인우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2118108"/>
                  </a:ext>
                </a:extLst>
              </a:tr>
              <a:tr h="36546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dirty="0">
                          <a:solidFill>
                            <a:sysClr val="windowText" lastClr="000000"/>
                          </a:solidFill>
                        </a:rPr>
                        <a:t>성별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894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dirty="0">
                          <a:solidFill>
                            <a:sysClr val="windowText" lastClr="000000"/>
                          </a:solidFill>
                        </a:rPr>
                        <a:t>남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1595447"/>
                  </a:ext>
                </a:extLst>
              </a:tr>
              <a:tr h="36546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dirty="0">
                          <a:solidFill>
                            <a:sysClr val="windowText" lastClr="000000"/>
                          </a:solidFill>
                        </a:rPr>
                        <a:t>나이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894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solidFill>
                            <a:sysClr val="windowText" lastClr="000000"/>
                          </a:solidFill>
                        </a:rPr>
                        <a:t>16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9734155"/>
                  </a:ext>
                </a:extLst>
              </a:tr>
              <a:tr h="36546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dirty="0">
                          <a:solidFill>
                            <a:sysClr val="windowText" lastClr="000000"/>
                          </a:solidFill>
                        </a:rPr>
                        <a:t>직업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894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dirty="0">
                          <a:solidFill>
                            <a:sysClr val="windowText" lastClr="000000"/>
                          </a:solidFill>
                        </a:rPr>
                        <a:t>중학생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413220"/>
                  </a:ext>
                </a:extLst>
              </a:tr>
              <a:tr h="36546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b="0" dirty="0" err="1">
                          <a:solidFill>
                            <a:sysClr val="windowText" lastClr="000000"/>
                          </a:solidFill>
                        </a:rPr>
                        <a:t>로그라이크</a:t>
                      </a:r>
                      <a:r>
                        <a:rPr lang="ko-KR" altLang="en-US" sz="1000" b="0" dirty="0">
                          <a:solidFill>
                            <a:sysClr val="windowText" lastClr="000000"/>
                          </a:solidFill>
                        </a:rPr>
                        <a:t> 장르 경험</a:t>
                      </a:r>
                      <a:endParaRPr lang="en-US" sz="10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894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dirty="0">
                          <a:solidFill>
                            <a:sysClr val="windowText" lastClr="000000"/>
                          </a:solidFill>
                        </a:rPr>
                        <a:t>무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7974645"/>
                  </a:ext>
                </a:extLst>
              </a:tr>
            </a:tbl>
          </a:graphicData>
        </a:graphic>
      </p:graphicFrame>
      <p:pic>
        <p:nvPicPr>
          <p:cNvPr id="14" name="Picture 4">
            <a:extLst>
              <a:ext uri="{FF2B5EF4-FFF2-40B4-BE49-F238E27FC236}">
                <a16:creationId xmlns:a16="http://schemas.microsoft.com/office/drawing/2014/main" id="{27768AA1-4DA5-4D8A-BEE7-68EFC30C86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38" t="8976" r="22405"/>
          <a:stretch>
            <a:fillRect/>
          </a:stretch>
        </p:blipFill>
        <p:spPr bwMode="auto">
          <a:xfrm>
            <a:off x="595086" y="885371"/>
            <a:ext cx="1045028" cy="1734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F1D653A2-E58D-4582-B56E-7ADCC7B251AB}"/>
              </a:ext>
            </a:extLst>
          </p:cNvPr>
          <p:cNvGrpSpPr/>
          <p:nvPr/>
        </p:nvGrpSpPr>
        <p:grpSpPr>
          <a:xfrm>
            <a:off x="940141" y="3193328"/>
            <a:ext cx="572124" cy="436408"/>
            <a:chOff x="5183341" y="5170504"/>
            <a:chExt cx="725285" cy="533133"/>
          </a:xfrm>
        </p:grpSpPr>
        <p:pic>
          <p:nvPicPr>
            <p:cNvPr id="16" name="Picture 4" descr="Image result for 페이스북">
              <a:extLst>
                <a:ext uri="{FF2B5EF4-FFF2-40B4-BE49-F238E27FC236}">
                  <a16:creationId xmlns:a16="http://schemas.microsoft.com/office/drawing/2014/main" id="{F4EF0E3A-9CED-44C6-AFBF-53D1C89B381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933" b="41121"/>
            <a:stretch/>
          </p:blipFill>
          <p:spPr bwMode="auto">
            <a:xfrm>
              <a:off x="5393872" y="5170504"/>
              <a:ext cx="326861" cy="31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4" descr="Image result for 페이스북">
              <a:extLst>
                <a:ext uri="{FF2B5EF4-FFF2-40B4-BE49-F238E27FC236}">
                  <a16:creationId xmlns:a16="http://schemas.microsoft.com/office/drawing/2014/main" id="{C68424D5-DCCE-4ADA-B904-22EACDBC46F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2056"/>
            <a:stretch/>
          </p:blipFill>
          <p:spPr bwMode="auto">
            <a:xfrm>
              <a:off x="5183341" y="5501641"/>
              <a:ext cx="725285" cy="201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9" name="Picture 10" descr="Image result for 트위치">
            <a:extLst>
              <a:ext uri="{FF2B5EF4-FFF2-40B4-BE49-F238E27FC236}">
                <a16:creationId xmlns:a16="http://schemas.microsoft.com/office/drawing/2014/main" id="{B797A455-3E64-4EC3-9229-7289C03A31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1518" y="3230452"/>
            <a:ext cx="587286" cy="362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페이스북 메신저에 대한 이미지 검색결과">
            <a:extLst>
              <a:ext uri="{FF2B5EF4-FFF2-40B4-BE49-F238E27FC236}">
                <a16:creationId xmlns:a16="http://schemas.microsoft.com/office/drawing/2014/main" id="{04F93645-0140-4E9A-9827-F7C72CC0A1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226" b="94624" l="2174" r="97283">
                        <a14:foregroundMark x1="41848" y1="4839" x2="41848" y2="4839"/>
                        <a14:foregroundMark x1="44565" y1="4301" x2="48913" y2="4839"/>
                        <a14:foregroundMark x1="92391" y1="34946" x2="92391" y2="36022"/>
                        <a14:foregroundMark x1="92391" y1="38172" x2="92935" y2="40860"/>
                        <a14:foregroundMark x1="93478" y1="41935" x2="93478" y2="44086"/>
                        <a14:foregroundMark x1="94022" y1="45161" x2="94022" y2="46774"/>
                        <a14:foregroundMark x1="97283" y1="44624" x2="97283" y2="44624"/>
                        <a14:foregroundMark x1="97283" y1="44624" x2="97283" y2="44624"/>
                        <a14:foregroundMark x1="64674" y1="44086" x2="64674" y2="44086"/>
                        <a14:foregroundMark x1="50000" y1="44624" x2="50000" y2="44624"/>
                        <a14:foregroundMark x1="46196" y1="45161" x2="44022" y2="45161"/>
                        <a14:foregroundMark x1="40761" y1="45161" x2="34783" y2="48925"/>
                        <a14:foregroundMark x1="67391" y1="41935" x2="54891" y2="51613"/>
                        <a14:foregroundMark x1="75000" y1="39785" x2="52717" y2="55376"/>
                        <a14:foregroundMark x1="11413" y1="29570" x2="7065" y2="43011"/>
                        <a14:foregroundMark x1="3261" y1="44624" x2="2717" y2="50538"/>
                        <a14:foregroundMark x1="20652" y1="94624" x2="27717" y2="8817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964" y="3212464"/>
            <a:ext cx="393855" cy="398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</a:rPr>
              <a:t>페르소나 설정 및 분석</a:t>
            </a:r>
          </a:p>
        </p:txBody>
      </p:sp>
      <p:graphicFrame>
        <p:nvGraphicFramePr>
          <p:cNvPr id="10" name="표 개체 틀 9"/>
          <p:cNvGraphicFramePr>
            <a:graphicFrameLocks noGrp="1"/>
          </p:cNvGraphicFramePr>
          <p:nvPr>
            <p:ph type="tbl" sz="quarter" idx="13"/>
            <p:extLst>
              <p:ext uri="{D42A27DB-BD31-4B8C-83A1-F6EECF244321}">
                <p14:modId xmlns:p14="http://schemas.microsoft.com/office/powerpoint/2010/main" val="3580664350"/>
              </p:ext>
            </p:extLst>
          </p:nvPr>
        </p:nvGraphicFramePr>
        <p:xfrm>
          <a:off x="344488" y="3805238"/>
          <a:ext cx="4371975" cy="8810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71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기존 플레이 게임</a:t>
                      </a:r>
                    </a:p>
                  </a:txBody>
                  <a:tcPr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0222">
                <a:tc>
                  <a:txBody>
                    <a:bodyPr/>
                    <a:lstStyle/>
                    <a:p>
                      <a:r>
                        <a:rPr lang="ko-KR" altLang="en-US" sz="1200" dirty="0"/>
                        <a:t>던전 메이커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검은 사막 모바일</a:t>
                      </a:r>
                    </a:p>
                  </a:txBody>
                  <a:tcPr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개체 틀 8"/>
          <p:cNvGraphicFramePr>
            <a:graphicFrameLocks noGrp="1"/>
          </p:cNvGraphicFramePr>
          <p:nvPr>
            <p:ph type="tbl" sz="quarter" idx="14"/>
          </p:nvPr>
        </p:nvGraphicFramePr>
        <p:xfrm>
          <a:off x="344488" y="2801938"/>
          <a:ext cx="4371975" cy="8651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71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주 사용 커뮤니티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앱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4347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8" name="표 개체 틀 7"/>
          <p:cNvGraphicFramePr>
            <a:graphicFrameLocks noGrp="1"/>
          </p:cNvGraphicFramePr>
          <p:nvPr>
            <p:ph type="tbl" sz="quarter" idx="16"/>
            <p:extLst>
              <p:ext uri="{D42A27DB-BD31-4B8C-83A1-F6EECF244321}">
                <p14:modId xmlns:p14="http://schemas.microsoft.com/office/powerpoint/2010/main" val="1754354225"/>
              </p:ext>
            </p:extLst>
          </p:nvPr>
        </p:nvGraphicFramePr>
        <p:xfrm>
          <a:off x="4910138" y="812800"/>
          <a:ext cx="6899275" cy="20732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99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3972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프로필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요구사항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3355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게임을 직접 플레이 하는 것 보다는 플레이를 시청하는 것을 선호하며 혼자서 집에 있는 날에는 </a:t>
                      </a:r>
                      <a:r>
                        <a:rPr lang="ko-KR" altLang="en-US" sz="1200" dirty="0" err="1"/>
                        <a:t>유튜브로</a:t>
                      </a:r>
                      <a:r>
                        <a:rPr lang="ko-KR" altLang="en-US" sz="1200" dirty="0"/>
                        <a:t> 게임 영상을 보는 것으로 여가 시간을 보낸다</a:t>
                      </a:r>
                      <a:r>
                        <a:rPr lang="en-US" altLang="ko-KR" sz="1200" dirty="0"/>
                        <a:t>.</a:t>
                      </a:r>
                      <a:r>
                        <a:rPr lang="ko-KR" altLang="en-US" sz="1200" dirty="0"/>
                        <a:t> </a:t>
                      </a:r>
                      <a:r>
                        <a:rPr lang="en-US" altLang="ko-KR" sz="1200" dirty="0"/>
                        <a:t>PC</a:t>
                      </a:r>
                      <a:r>
                        <a:rPr lang="ko-KR" altLang="en-US" sz="1200" dirty="0"/>
                        <a:t>게임의 경우 오랜 시간 직접 플레이 해야 한다는 것에 큰 피로감을 느껴 자주 플레이 하지 않게 되었다</a:t>
                      </a:r>
                      <a:r>
                        <a:rPr lang="en-US" altLang="ko-KR" sz="1200" dirty="0"/>
                        <a:t>. </a:t>
                      </a:r>
                      <a:r>
                        <a:rPr lang="ko-KR" altLang="en-US" sz="1200" dirty="0"/>
                        <a:t>도트 그래픽을 좋아하며 때문에 일부 </a:t>
                      </a:r>
                      <a:r>
                        <a:rPr lang="ko-KR" altLang="en-US" sz="1200" dirty="0" err="1"/>
                        <a:t>인디게임을</a:t>
                      </a:r>
                      <a:r>
                        <a:rPr lang="ko-KR" altLang="en-US" sz="1200" dirty="0"/>
                        <a:t> 플레이한 경험이 있다</a:t>
                      </a:r>
                      <a:r>
                        <a:rPr lang="en-US" altLang="ko-KR" sz="1200" dirty="0"/>
                        <a:t>. </a:t>
                      </a:r>
                      <a:r>
                        <a:rPr lang="ko-KR" altLang="en-US" sz="1200" dirty="0"/>
                        <a:t>주위에서 </a:t>
                      </a:r>
                      <a:r>
                        <a:rPr lang="en-US" altLang="ko-KR" sz="1200" dirty="0"/>
                        <a:t>RPG </a:t>
                      </a:r>
                      <a:r>
                        <a:rPr lang="ko-KR" altLang="en-US" sz="1200" dirty="0"/>
                        <a:t>게임을 추천해 플레이 해본 경험이 있다</a:t>
                      </a:r>
                      <a:r>
                        <a:rPr lang="en-US" altLang="ko-KR" sz="1200" dirty="0"/>
                        <a:t>. </a:t>
                      </a:r>
                      <a:r>
                        <a:rPr lang="ko-KR" altLang="en-US" sz="1200" dirty="0"/>
                        <a:t>플레이 하던 던전 메이커의 경험으로 전체 플레이 시간이 짧되 집중할 수 있는 게임을 찾기 시작했다</a:t>
                      </a:r>
                      <a:r>
                        <a:rPr lang="en-US" altLang="ko-KR" sz="1200" dirty="0"/>
                        <a:t>.</a:t>
                      </a:r>
                      <a:endParaRPr lang="ko-KR" altLang="en-US" sz="1200" dirty="0"/>
                    </a:p>
                  </a:txBody>
                  <a:tcPr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2" name="표 개체 틀 11"/>
          <p:cNvGraphicFramePr>
            <a:graphicFrameLocks noGrp="1"/>
          </p:cNvGraphicFramePr>
          <p:nvPr>
            <p:ph type="tbl" sz="quarter" idx="17"/>
            <p:extLst>
              <p:ext uri="{D42A27DB-BD31-4B8C-83A1-F6EECF244321}">
                <p14:modId xmlns:p14="http://schemas.microsoft.com/office/powerpoint/2010/main" val="1085458757"/>
              </p:ext>
            </p:extLst>
          </p:nvPr>
        </p:nvGraphicFramePr>
        <p:xfrm>
          <a:off x="333374" y="4819650"/>
          <a:ext cx="11452225" cy="12618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80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8241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26183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페르소나 분석</a:t>
                      </a:r>
                    </a:p>
                  </a:txBody>
                  <a:tcPr anchor="ctr"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게임에 관심은 있지만 직접 플레이 한 경험이 부족하며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경험의 부족으로 순발력이 필요한 상황에 대처하기 힘들었지만 점차 쌓이는 숙련도에 점차 적응하며 오랜 시간 게임을 플레이함</a:t>
                      </a:r>
                    </a:p>
                  </a:txBody>
                  <a:tcPr anchor="ctr"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15" name="Picture 4">
            <a:extLst>
              <a:ext uri="{FF2B5EF4-FFF2-40B4-BE49-F238E27FC236}">
                <a16:creationId xmlns:a16="http://schemas.microsoft.com/office/drawing/2014/main" id="{7FA83D92-A27D-401A-B071-269D2B76B6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973" y="858248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8" descr="Image result for youtube">
            <a:extLst>
              <a:ext uri="{FF2B5EF4-FFF2-40B4-BE49-F238E27FC236}">
                <a16:creationId xmlns:a16="http://schemas.microsoft.com/office/drawing/2014/main" id="{8563C054-6AB9-4BBB-9B13-500B87CB5A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810" b="31715"/>
          <a:stretch/>
        </p:blipFill>
        <p:spPr bwMode="auto">
          <a:xfrm>
            <a:off x="663556" y="3322638"/>
            <a:ext cx="823779" cy="283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8" descr="Image result for 인스타그램">
            <a:extLst>
              <a:ext uri="{FF2B5EF4-FFF2-40B4-BE49-F238E27FC236}">
                <a16:creationId xmlns:a16="http://schemas.microsoft.com/office/drawing/2014/main" id="{D6E4A0AD-DE1B-4AFA-B70B-7D744550D4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5090" y="3215372"/>
            <a:ext cx="662886" cy="389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8" name="그룹 27">
            <a:extLst>
              <a:ext uri="{FF2B5EF4-FFF2-40B4-BE49-F238E27FC236}">
                <a16:creationId xmlns:a16="http://schemas.microsoft.com/office/drawing/2014/main" id="{2A7D1FBC-1581-4446-8EF7-AE47771D9AA7}"/>
              </a:ext>
            </a:extLst>
          </p:cNvPr>
          <p:cNvGrpSpPr/>
          <p:nvPr/>
        </p:nvGrpSpPr>
        <p:grpSpPr>
          <a:xfrm>
            <a:off x="3775111" y="3235312"/>
            <a:ext cx="510304" cy="389253"/>
            <a:chOff x="5183341" y="5170504"/>
            <a:chExt cx="725285" cy="533133"/>
          </a:xfrm>
        </p:grpSpPr>
        <p:pic>
          <p:nvPicPr>
            <p:cNvPr id="29" name="Picture 4" descr="Image result for 페이스북">
              <a:extLst>
                <a:ext uri="{FF2B5EF4-FFF2-40B4-BE49-F238E27FC236}">
                  <a16:creationId xmlns:a16="http://schemas.microsoft.com/office/drawing/2014/main" id="{E53325D4-FCDC-42C3-98B7-04E6964F5A0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933" b="41121"/>
            <a:stretch/>
          </p:blipFill>
          <p:spPr bwMode="auto">
            <a:xfrm>
              <a:off x="5393872" y="5170504"/>
              <a:ext cx="326861" cy="31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4" descr="Image result for 페이스북">
              <a:extLst>
                <a:ext uri="{FF2B5EF4-FFF2-40B4-BE49-F238E27FC236}">
                  <a16:creationId xmlns:a16="http://schemas.microsoft.com/office/drawing/2014/main" id="{27BCC457-C6C9-4C33-8BCD-17F43A1AB4D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2056"/>
            <a:stretch/>
          </p:blipFill>
          <p:spPr bwMode="auto">
            <a:xfrm>
              <a:off x="5183341" y="5501641"/>
              <a:ext cx="725285" cy="201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31" name="표 2">
            <a:extLst>
              <a:ext uri="{FF2B5EF4-FFF2-40B4-BE49-F238E27FC236}">
                <a16:creationId xmlns:a16="http://schemas.microsoft.com/office/drawing/2014/main" id="{0C0253A9-0D16-42C0-A6D5-43D72BF9DF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2917546"/>
              </p:ext>
            </p:extLst>
          </p:nvPr>
        </p:nvGraphicFramePr>
        <p:xfrm>
          <a:off x="1927914" y="840668"/>
          <a:ext cx="2782919" cy="1858104"/>
        </p:xfrm>
        <a:graphic>
          <a:graphicData uri="http://schemas.openxmlformats.org/drawingml/2006/table">
            <a:tbl>
              <a:tblPr first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875445">
                  <a:extLst>
                    <a:ext uri="{9D8B030D-6E8A-4147-A177-3AD203B41FA5}">
                      <a16:colId xmlns:a16="http://schemas.microsoft.com/office/drawing/2014/main" val="1438293006"/>
                    </a:ext>
                  </a:extLst>
                </a:gridCol>
                <a:gridCol w="1907474">
                  <a:extLst>
                    <a:ext uri="{9D8B030D-6E8A-4147-A177-3AD203B41FA5}">
                      <a16:colId xmlns:a16="http://schemas.microsoft.com/office/drawing/2014/main" val="1456160924"/>
                    </a:ext>
                  </a:extLst>
                </a:gridCol>
              </a:tblGrid>
              <a:tr h="36546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dirty="0">
                          <a:solidFill>
                            <a:sysClr val="windowText" lastClr="000000"/>
                          </a:solidFill>
                        </a:rPr>
                        <a:t>이름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894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dirty="0">
                          <a:solidFill>
                            <a:sysClr val="windowText" lastClr="000000"/>
                          </a:solidFill>
                        </a:rPr>
                        <a:t>김 나리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2118108"/>
                  </a:ext>
                </a:extLst>
              </a:tr>
              <a:tr h="36546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dirty="0">
                          <a:solidFill>
                            <a:sysClr val="windowText" lastClr="000000"/>
                          </a:solidFill>
                        </a:rPr>
                        <a:t>성별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894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dirty="0">
                          <a:solidFill>
                            <a:sysClr val="windowText" lastClr="000000"/>
                          </a:solidFill>
                        </a:rPr>
                        <a:t>여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1595447"/>
                  </a:ext>
                </a:extLst>
              </a:tr>
              <a:tr h="36546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dirty="0">
                          <a:solidFill>
                            <a:sysClr val="windowText" lastClr="000000"/>
                          </a:solidFill>
                        </a:rPr>
                        <a:t>나이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894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solidFill>
                            <a:sysClr val="windowText" lastClr="000000"/>
                          </a:solidFill>
                        </a:rPr>
                        <a:t>23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9734155"/>
                  </a:ext>
                </a:extLst>
              </a:tr>
              <a:tr h="36546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dirty="0">
                          <a:solidFill>
                            <a:sysClr val="windowText" lastClr="000000"/>
                          </a:solidFill>
                        </a:rPr>
                        <a:t>직업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894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dirty="0">
                          <a:solidFill>
                            <a:sysClr val="windowText" lastClr="000000"/>
                          </a:solidFill>
                        </a:rPr>
                        <a:t>대학생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413220"/>
                  </a:ext>
                </a:extLst>
              </a:tr>
              <a:tr h="36546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b="0" dirty="0" err="1">
                          <a:solidFill>
                            <a:sysClr val="windowText" lastClr="000000"/>
                          </a:solidFill>
                        </a:rPr>
                        <a:t>로그라이크</a:t>
                      </a:r>
                      <a:r>
                        <a:rPr lang="ko-KR" altLang="en-US" sz="1000" b="0" dirty="0">
                          <a:solidFill>
                            <a:sysClr val="windowText" lastClr="000000"/>
                          </a:solidFill>
                        </a:rPr>
                        <a:t> 장르 경험</a:t>
                      </a:r>
                      <a:endParaRPr lang="en-US" altLang="ko-KR" sz="10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894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dirty="0">
                          <a:solidFill>
                            <a:sysClr val="windowText" lastClr="000000"/>
                          </a:solidFill>
                        </a:rPr>
                        <a:t>유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7974645"/>
                  </a:ext>
                </a:extLst>
              </a:tr>
            </a:tbl>
          </a:graphicData>
        </a:graphic>
      </p:graphicFrame>
      <p:graphicFrame>
        <p:nvGraphicFramePr>
          <p:cNvPr id="18" name="표 개체 틀 10">
            <a:extLst>
              <a:ext uri="{FF2B5EF4-FFF2-40B4-BE49-F238E27FC236}">
                <a16:creationId xmlns:a16="http://schemas.microsoft.com/office/drawing/2014/main" id="{75669EF9-B21C-4264-9F25-75E64C89DAE5}"/>
              </a:ext>
            </a:extLst>
          </p:cNvPr>
          <p:cNvGraphicFramePr>
            <a:graphicFrameLocks noGrp="1"/>
          </p:cNvGraphicFramePr>
          <p:nvPr>
            <p:ph type="tbl" sz="quarter" idx="15"/>
            <p:extLst>
              <p:ext uri="{D42A27DB-BD31-4B8C-83A1-F6EECF244321}">
                <p14:modId xmlns:p14="http://schemas.microsoft.com/office/powerpoint/2010/main" val="2742109405"/>
              </p:ext>
            </p:extLst>
          </p:nvPr>
        </p:nvGraphicFramePr>
        <p:xfrm>
          <a:off x="4872038" y="3033713"/>
          <a:ext cx="6875460" cy="16808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91820">
                  <a:extLst>
                    <a:ext uri="{9D8B030D-6E8A-4147-A177-3AD203B41FA5}">
                      <a16:colId xmlns:a16="http://schemas.microsoft.com/office/drawing/2014/main" val="3782795231"/>
                    </a:ext>
                  </a:extLst>
                </a:gridCol>
                <a:gridCol w="2291820">
                  <a:extLst>
                    <a:ext uri="{9D8B030D-6E8A-4147-A177-3AD203B41FA5}">
                      <a16:colId xmlns:a16="http://schemas.microsoft.com/office/drawing/2014/main" val="795593041"/>
                    </a:ext>
                  </a:extLst>
                </a:gridCol>
                <a:gridCol w="2291820">
                  <a:extLst>
                    <a:ext uri="{9D8B030D-6E8A-4147-A177-3AD203B41FA5}">
                      <a16:colId xmlns:a16="http://schemas.microsoft.com/office/drawing/2014/main" val="3613917651"/>
                    </a:ext>
                  </a:extLst>
                </a:gridCol>
              </a:tblGrid>
              <a:tr h="31169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이용 동기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이용 형태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주요 경험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8268928"/>
                  </a:ext>
                </a:extLst>
              </a:tr>
              <a:tr h="1344937">
                <a:tc>
                  <a:txBody>
                    <a:bodyPr/>
                    <a:lstStyle/>
                    <a:p>
                      <a:pPr marL="85725" indent="-85725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100" dirty="0"/>
                        <a:t>유튜브 에서 관련 영상을 접하고 다운받음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5725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조작에 적응하는 시간은 다소 필요했다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</a:p>
                    <a:p>
                      <a:pPr marL="85725" indent="-85725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평소 집에서 쉬는 시간을 활용해 플레이 하게 됨</a:t>
                      </a:r>
                      <a:endParaRPr lang="en-US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높은 난이도를 캐릭터의 성장과 숙련도 성장으로 극복할 수 있었다는 것에 만족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marL="85725" marR="0" lvl="0" indent="-85725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플레이 시간이 짧아 나눠서 할 수 있는 점이 좋았다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997172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14152</TotalTime>
  <Words>3928</Words>
  <Application>Microsoft Office PowerPoint</Application>
  <PresentationFormat>와이드스크린</PresentationFormat>
  <Paragraphs>992</Paragraphs>
  <Slides>26</Slides>
  <Notes>11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4" baseType="lpstr">
      <vt:lpstr>Gill Sans</vt:lpstr>
      <vt:lpstr>나눔고딕</vt:lpstr>
      <vt:lpstr>돋움</vt:lpstr>
      <vt:lpstr>맑은 고딕</vt:lpstr>
      <vt:lpstr>Arial</vt:lpstr>
      <vt:lpstr>Calibri</vt:lpstr>
      <vt:lpstr>Calibri Light</vt:lpstr>
      <vt:lpstr>Office 테마</vt:lpstr>
      <vt:lpstr>전투에 집중할 수 있는 UI 를 위한 설계</vt:lpstr>
      <vt:lpstr>PowerPoint 프레젠테이션</vt:lpstr>
      <vt:lpstr>PowerPoint 프레젠테이션</vt:lpstr>
      <vt:lpstr>PowerPoint 프레젠테이션</vt:lpstr>
      <vt:lpstr>PowerPoint 프레젠테이션</vt:lpstr>
      <vt:lpstr>조이스틱 조작 방식 분석</vt:lpstr>
      <vt:lpstr>사용자 분석(구글 플레이 &amp; 2019년 게임 이용자 실태 조사)</vt:lpstr>
      <vt:lpstr>페르소나 설정 및 분석</vt:lpstr>
      <vt:lpstr>페르소나 설정 및 분석</vt:lpstr>
      <vt:lpstr>페르소나 설정 및 분석</vt:lpstr>
      <vt:lpstr>파일 작명 규칙</vt:lpstr>
      <vt:lpstr>씬/레이어 기획</vt:lpstr>
      <vt:lpstr>세부 UI 기획</vt:lpstr>
      <vt:lpstr>PowerPoint 프레젠테이션</vt:lpstr>
      <vt:lpstr>세부 UI 기획</vt:lpstr>
      <vt:lpstr>세부 UI 기획</vt:lpstr>
      <vt:lpstr>세부 UI 기획</vt:lpstr>
      <vt:lpstr>세부 UI 기획</vt:lpstr>
      <vt:lpstr>세부 UI 기획</vt:lpstr>
      <vt:lpstr>세부 UI 기획</vt:lpstr>
      <vt:lpstr>PowerPoint 프레젠테이션</vt:lpstr>
      <vt:lpstr>PowerPoint 프레젠테이션</vt:lpstr>
      <vt:lpstr>PowerPoint 프레젠테이션</vt:lpstr>
      <vt:lpstr>PowerPoint 프레젠테이션</vt:lpstr>
      <vt:lpstr>세부 UI 설정(사운드, 진동)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정 재호</dc:creator>
  <cp:lastModifiedBy>정재영</cp:lastModifiedBy>
  <cp:revision>736</cp:revision>
  <dcterms:created xsi:type="dcterms:W3CDTF">2019-10-07T05:13:37Z</dcterms:created>
  <dcterms:modified xsi:type="dcterms:W3CDTF">2019-12-29T13:40:38Z</dcterms:modified>
</cp:coreProperties>
</file>